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6" r:id="rId9"/>
    <p:sldId id="290" r:id="rId10"/>
    <p:sldId id="268" r:id="rId11"/>
    <p:sldId id="291" r:id="rId12"/>
    <p:sldId id="286" r:id="rId13"/>
    <p:sldId id="287" r:id="rId14"/>
    <p:sldId id="292" r:id="rId15"/>
    <p:sldId id="288" r:id="rId16"/>
    <p:sldId id="293" r:id="rId17"/>
    <p:sldId id="267" r:id="rId18"/>
    <p:sldId id="265" r:id="rId19"/>
    <p:sldId id="269" r:id="rId20"/>
    <p:sldId id="270" r:id="rId21"/>
    <p:sldId id="271" r:id="rId22"/>
    <p:sldId id="272" r:id="rId23"/>
    <p:sldId id="273" r:id="rId24"/>
    <p:sldId id="300" r:id="rId25"/>
    <p:sldId id="274" r:id="rId26"/>
    <p:sldId id="275" r:id="rId27"/>
    <p:sldId id="276" r:id="rId28"/>
    <p:sldId id="278" r:id="rId29"/>
    <p:sldId id="297" r:id="rId30"/>
    <p:sldId id="279" r:id="rId31"/>
    <p:sldId id="295" r:id="rId32"/>
    <p:sldId id="296" r:id="rId33"/>
    <p:sldId id="298" r:id="rId34"/>
    <p:sldId id="299" r:id="rId35"/>
    <p:sldId id="283" r:id="rId36"/>
    <p:sldId id="284" r:id="rId37"/>
    <p:sldId id="285" r:id="rId38"/>
    <p:sldId id="277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198" autoAdjust="0"/>
  </p:normalViewPr>
  <p:slideViewPr>
    <p:cSldViewPr snapToGrid="0">
      <p:cViewPr>
        <p:scale>
          <a:sx n="60" d="100"/>
          <a:sy n="60" d="100"/>
        </p:scale>
        <p:origin x="1478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8A148-4ABE-4BD1-BC10-38325EDD2EC8}" type="doc">
      <dgm:prSet loTypeId="urn:microsoft.com/office/officeart/2005/8/layout/process5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04AFED2-3318-4A0E-B20B-F77B92D7BD40}">
      <dgm:prSet phldrT="[Text]"/>
      <dgm:spPr>
        <a:xfrm>
          <a:off x="2100" y="282045"/>
          <a:ext cx="918237" cy="550942"/>
        </a:xfrm>
        <a:prstGeom prst="roundRect">
          <a:avLst>
            <a:gd name="adj" fmla="val 10000"/>
          </a:avLst>
        </a:prstGeom>
      </dgm:spPr>
      <dgm:t>
        <a:bodyPr/>
        <a:lstStyle/>
        <a:p>
          <a:pPr algn="ctr"/>
          <a:r>
            <a:rPr 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1. Studi Literatur</a:t>
          </a:r>
        </a:p>
      </dgm:t>
    </dgm:pt>
    <dgm:pt modelId="{23FD6EB5-A2B8-4CAB-8935-3F4398EBD493}" type="parTrans" cxnId="{2A08A2AD-5366-42A6-AC82-947CB0AA841E}">
      <dgm:prSet/>
      <dgm:spPr/>
      <dgm:t>
        <a:bodyPr/>
        <a:lstStyle/>
        <a:p>
          <a:pPr algn="ctr"/>
          <a:endParaRPr lang="en-US"/>
        </a:p>
      </dgm:t>
    </dgm:pt>
    <dgm:pt modelId="{6B29286A-9D85-40D9-BBCC-29328EF0C05B}" type="sibTrans" cxnId="{2A08A2AD-5366-42A6-AC82-947CB0AA841E}">
      <dgm:prSet/>
      <dgm:spPr>
        <a:xfrm>
          <a:off x="1001142" y="443654"/>
          <a:ext cx="194666" cy="227722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 algn="ctr"/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79A7F3DA-2A4D-4FAD-8BD8-BF83E689A97B}">
      <dgm:prSet phldrT="[Text]"/>
      <dgm:spPr>
        <a:xfrm>
          <a:off x="1287632" y="282045"/>
          <a:ext cx="918237" cy="550942"/>
        </a:xfrm>
        <a:prstGeom prst="roundRect">
          <a:avLst>
            <a:gd name="adj" fmla="val 10000"/>
          </a:avLst>
        </a:prstGeom>
      </dgm:spPr>
      <dgm:t>
        <a:bodyPr/>
        <a:lstStyle/>
        <a:p>
          <a:pPr algn="ctr"/>
          <a:r>
            <a:rPr 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2. Pengambilan Data</a:t>
          </a:r>
        </a:p>
      </dgm:t>
    </dgm:pt>
    <dgm:pt modelId="{75A7D032-C9BC-49DC-B8C4-6D847162DE7F}" type="sibTrans" cxnId="{2461E33F-80A2-4054-8DCA-9D57B9EF78E2}">
      <dgm:prSet/>
      <dgm:spPr>
        <a:xfrm>
          <a:off x="2286674" y="443654"/>
          <a:ext cx="194666" cy="227722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 algn="ctr"/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2D80687-22C6-4E83-BC6A-292480D0C11C}" type="parTrans" cxnId="{2461E33F-80A2-4054-8DCA-9D57B9EF78E2}">
      <dgm:prSet/>
      <dgm:spPr/>
      <dgm:t>
        <a:bodyPr/>
        <a:lstStyle/>
        <a:p>
          <a:pPr algn="ctr"/>
          <a:endParaRPr lang="en-US"/>
        </a:p>
      </dgm:t>
    </dgm:pt>
    <dgm:pt modelId="{11948C41-B04C-42F5-8ED6-CA9B7A95222A}">
      <dgm:prSet/>
      <dgm:spPr>
        <a:xfrm>
          <a:off x="2573164" y="282045"/>
          <a:ext cx="918237" cy="550942"/>
        </a:xfrm>
        <a:prstGeom prst="roundRect">
          <a:avLst>
            <a:gd name="adj" fmla="val 10000"/>
          </a:avLst>
        </a:prstGeom>
      </dgm:spPr>
      <dgm:t>
        <a:bodyPr/>
        <a:lstStyle/>
        <a:p>
          <a:pPr algn="ctr"/>
          <a:r>
            <a:rPr 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3. </a:t>
          </a:r>
          <a:r>
            <a:rPr lang="en-US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Preprocessing</a:t>
          </a:r>
        </a:p>
      </dgm:t>
    </dgm:pt>
    <dgm:pt modelId="{5F6D98C5-68B7-465E-8434-E8B1BF48939D}" type="parTrans" cxnId="{866754A3-60FB-4FBB-8BFC-77C88FF53C05}">
      <dgm:prSet/>
      <dgm:spPr/>
      <dgm:t>
        <a:bodyPr/>
        <a:lstStyle/>
        <a:p>
          <a:pPr algn="ctr"/>
          <a:endParaRPr lang="en-US"/>
        </a:p>
      </dgm:t>
    </dgm:pt>
    <dgm:pt modelId="{F2A4FF56-7037-4411-A14C-1D1590C65CC3}" type="sibTrans" cxnId="{866754A3-60FB-4FBB-8BFC-77C88FF53C05}">
      <dgm:prSet/>
      <dgm:spPr>
        <a:xfrm rot="13371">
          <a:off x="3572667" y="446137"/>
          <a:ext cx="195780" cy="227722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 algn="ctr"/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7889DD1-4BC2-4117-8BD3-5D5D9B5B4862}">
      <dgm:prSet/>
      <dgm:spPr>
        <a:xfrm>
          <a:off x="3860796" y="1180013"/>
          <a:ext cx="918237" cy="550942"/>
        </a:xfrm>
        <a:prstGeom prst="roundRect">
          <a:avLst>
            <a:gd name="adj" fmla="val 10000"/>
          </a:avLst>
        </a:prstGeom>
      </dgm:spPr>
      <dgm:t>
        <a:bodyPr/>
        <a:lstStyle/>
        <a:p>
          <a:pPr algn="ctr"/>
          <a:r>
            <a:rPr 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5. </a:t>
          </a:r>
          <a:r>
            <a:rPr lang="en-US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Processing</a:t>
          </a:r>
        </a:p>
      </dgm:t>
    </dgm:pt>
    <dgm:pt modelId="{A8DFCDC3-EE28-493D-9301-8A39C2820E86}" type="parTrans" cxnId="{B98CD691-DAFC-4EA0-BA40-DB223D6CEA86}">
      <dgm:prSet/>
      <dgm:spPr/>
      <dgm:t>
        <a:bodyPr/>
        <a:lstStyle/>
        <a:p>
          <a:pPr algn="ctr"/>
          <a:endParaRPr lang="en-US"/>
        </a:p>
      </dgm:t>
    </dgm:pt>
    <dgm:pt modelId="{5BC51228-B0BB-4533-85C4-B5C629A6DB58}" type="sibTrans" cxnId="{B98CD691-DAFC-4EA0-BA40-DB223D6CEA86}">
      <dgm:prSet/>
      <dgm:spPr>
        <a:xfrm rot="10790071">
          <a:off x="3583750" y="1343466"/>
          <a:ext cx="195780" cy="227722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 algn="ctr"/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AAD3D03-7231-4AD0-A664-FBD1BE58CE60}">
      <dgm:prSet/>
      <dgm:spPr>
        <a:xfrm>
          <a:off x="2573164" y="1183732"/>
          <a:ext cx="918237" cy="550942"/>
        </a:xfrm>
        <a:prstGeom prst="roundRect">
          <a:avLst>
            <a:gd name="adj" fmla="val 10000"/>
          </a:avLst>
        </a:prstGeom>
      </dgm:spPr>
      <dgm:t>
        <a:bodyPr/>
        <a:lstStyle/>
        <a:p>
          <a:pPr algn="ctr"/>
          <a:r>
            <a:rPr 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7. </a:t>
          </a:r>
          <a:r>
            <a:rPr lang="id-ID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Uji Coba Sistem dan Analisis</a:t>
          </a:r>
          <a:endParaRPr lang="en-US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074A182-6BA9-4B2A-B060-B3289EF40BCF}" type="parTrans" cxnId="{6B98C2D3-7C35-47EA-B86D-011FD4E35B11}">
      <dgm:prSet/>
      <dgm:spPr/>
      <dgm:t>
        <a:bodyPr/>
        <a:lstStyle/>
        <a:p>
          <a:pPr algn="ctr"/>
          <a:endParaRPr lang="id-ID"/>
        </a:p>
      </dgm:t>
    </dgm:pt>
    <dgm:pt modelId="{6E36413C-F926-41AB-8058-3056B0D2163B}" type="sibTrans" cxnId="{6B98C2D3-7C35-47EA-B86D-011FD4E35B11}">
      <dgm:prSet/>
      <dgm:spPr>
        <a:xfrm rot="10796566">
          <a:off x="2260718" y="1346002"/>
          <a:ext cx="220795" cy="227722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 algn="ctr"/>
          <a:endParaRPr lang="id-ID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FB86D42-E72D-4FE7-9AAB-A5E95FAAAFE0}">
      <dgm:prSet/>
      <dgm:spPr>
        <a:xfrm>
          <a:off x="1238332" y="1185065"/>
          <a:ext cx="918237" cy="550942"/>
        </a:xfrm>
        <a:prstGeom prst="roundRect">
          <a:avLst>
            <a:gd name="adj" fmla="val 10000"/>
          </a:avLst>
        </a:prstGeom>
      </dgm:spPr>
      <dgm:t>
        <a:bodyPr/>
        <a:lstStyle/>
        <a:p>
          <a:pPr algn="ctr"/>
          <a:r>
            <a:rPr 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8. </a:t>
          </a:r>
          <a:r>
            <a:rPr lang="id-ID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Pembuatan Laporan</a:t>
          </a:r>
          <a:endParaRPr lang="en-US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7047AE13-57C7-41A4-9D65-668B8479EB0B}" type="parTrans" cxnId="{B45B5C4E-CF0D-4C6F-A1BF-8C096D87DC55}">
      <dgm:prSet/>
      <dgm:spPr/>
      <dgm:t>
        <a:bodyPr/>
        <a:lstStyle/>
        <a:p>
          <a:pPr algn="ctr"/>
          <a:endParaRPr lang="id-ID"/>
        </a:p>
      </dgm:t>
    </dgm:pt>
    <dgm:pt modelId="{753729B9-7EAC-46D9-940F-138CD5504F45}" type="sibTrans" cxnId="{B45B5C4E-CF0D-4C6F-A1BF-8C096D87DC55}">
      <dgm:prSet/>
      <dgm:spPr/>
      <dgm:t>
        <a:bodyPr/>
        <a:lstStyle/>
        <a:p>
          <a:pPr algn="ctr"/>
          <a:endParaRPr lang="id-ID"/>
        </a:p>
      </dgm:t>
    </dgm:pt>
    <dgm:pt modelId="{2D40E0A7-7FCA-4C46-B2AD-0E4D6BA49826}">
      <dgm:prSet/>
      <dgm:spPr>
        <a:xfrm>
          <a:off x="3860796" y="287053"/>
          <a:ext cx="918237" cy="550942"/>
        </a:xfrm>
        <a:prstGeom prst="roundRect">
          <a:avLst>
            <a:gd name="adj" fmla="val 10000"/>
          </a:avLst>
        </a:prstGeom>
      </dgm:spPr>
      <dgm:t>
        <a:bodyPr/>
        <a:lstStyle/>
        <a:p>
          <a:pPr algn="ctr"/>
          <a:r>
            <a:rPr 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4. </a:t>
          </a:r>
          <a:r>
            <a:rPr lang="id-ID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Menentukan Metode </a:t>
          </a:r>
          <a:r>
            <a:rPr lang="en-US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Deep</a:t>
          </a:r>
          <a:r>
            <a:rPr 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Learning</a:t>
          </a:r>
          <a:r>
            <a:rPr 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yang </a:t>
          </a:r>
          <a:r>
            <a:rPr lang="en-US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digunkanan</a:t>
          </a:r>
          <a:endParaRPr lang="en-US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8F85DD0-AC0D-4FBD-96DC-2786E883F532}" type="parTrans" cxnId="{C3664A06-21E0-4528-A026-FA71669604ED}">
      <dgm:prSet/>
      <dgm:spPr/>
      <dgm:t>
        <a:bodyPr/>
        <a:lstStyle/>
        <a:p>
          <a:pPr algn="ctr"/>
          <a:endParaRPr lang="en-GB"/>
        </a:p>
      </dgm:t>
    </dgm:pt>
    <dgm:pt modelId="{D1C41D0E-4132-49BD-ACB8-EF98BAF5801C}" type="sibTrans" cxnId="{C3664A06-21E0-4528-A026-FA71669604ED}">
      <dgm:prSet/>
      <dgm:spPr>
        <a:xfrm rot="5400000">
          <a:off x="4229280" y="890012"/>
          <a:ext cx="181269" cy="227722"/>
        </a:xfrm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pPr algn="ctr"/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267411E-B9AD-4729-8D06-FD4BD3A888EC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6. Perancangan dan Implementasi Sistem</a:t>
          </a:r>
        </a:p>
      </dgm:t>
    </dgm:pt>
    <dgm:pt modelId="{A5D2BC1A-3AFA-4474-BE63-D98EBF7DD9A1}" type="parTrans" cxnId="{D5839F75-4D9F-46B4-9F47-A60B0C0F567B}">
      <dgm:prSet/>
      <dgm:spPr/>
      <dgm:t>
        <a:bodyPr/>
        <a:lstStyle/>
        <a:p>
          <a:endParaRPr lang="en-US"/>
        </a:p>
      </dgm:t>
    </dgm:pt>
    <dgm:pt modelId="{8B124FCA-0B01-4719-A304-CB4E7E85250D}" type="sibTrans" cxnId="{D5839F75-4D9F-46B4-9F47-A60B0C0F567B}">
      <dgm:prSet/>
      <dgm:spPr/>
      <dgm:t>
        <a:bodyPr/>
        <a:lstStyle/>
        <a:p>
          <a:endParaRPr lang="en-US"/>
        </a:p>
      </dgm:t>
    </dgm:pt>
    <dgm:pt modelId="{58E17F83-D9A0-49BE-98A0-6ECEBF3D888C}" type="pres">
      <dgm:prSet presAssocID="{3178A148-4ABE-4BD1-BC10-38325EDD2EC8}" presName="diagram" presStyleCnt="0">
        <dgm:presLayoutVars>
          <dgm:dir/>
          <dgm:resizeHandles val="exact"/>
        </dgm:presLayoutVars>
      </dgm:prSet>
      <dgm:spPr/>
    </dgm:pt>
    <dgm:pt modelId="{DC805DF6-A2DB-4606-BBFF-61B2661F084F}" type="pres">
      <dgm:prSet presAssocID="{604AFED2-3318-4A0E-B20B-F77B92D7BD40}" presName="node" presStyleLbl="node1" presStyleIdx="0" presStyleCnt="8">
        <dgm:presLayoutVars>
          <dgm:bulletEnabled val="1"/>
        </dgm:presLayoutVars>
      </dgm:prSet>
      <dgm:spPr/>
    </dgm:pt>
    <dgm:pt modelId="{E1F27CBC-8C77-4A5F-9160-769F1217ECAB}" type="pres">
      <dgm:prSet presAssocID="{6B29286A-9D85-40D9-BBCC-29328EF0C05B}" presName="sibTrans" presStyleLbl="sibTrans2D1" presStyleIdx="0" presStyleCnt="7"/>
      <dgm:spPr/>
    </dgm:pt>
    <dgm:pt modelId="{143A41A9-20B6-4AB8-BFC8-6E44A6AD5E7D}" type="pres">
      <dgm:prSet presAssocID="{6B29286A-9D85-40D9-BBCC-29328EF0C05B}" presName="connectorText" presStyleLbl="sibTrans2D1" presStyleIdx="0" presStyleCnt="7"/>
      <dgm:spPr/>
    </dgm:pt>
    <dgm:pt modelId="{477EACC9-3873-4D35-8455-A45BCAEEF556}" type="pres">
      <dgm:prSet presAssocID="{79A7F3DA-2A4D-4FAD-8BD8-BF83E689A97B}" presName="node" presStyleLbl="node1" presStyleIdx="1" presStyleCnt="8">
        <dgm:presLayoutVars>
          <dgm:bulletEnabled val="1"/>
        </dgm:presLayoutVars>
      </dgm:prSet>
      <dgm:spPr/>
    </dgm:pt>
    <dgm:pt modelId="{1D27AEEC-A0EC-4CD7-A472-80EEB81FFDBC}" type="pres">
      <dgm:prSet presAssocID="{75A7D032-C9BC-49DC-B8C4-6D847162DE7F}" presName="sibTrans" presStyleLbl="sibTrans2D1" presStyleIdx="1" presStyleCnt="7"/>
      <dgm:spPr/>
    </dgm:pt>
    <dgm:pt modelId="{4BD6557C-D9ED-4A5D-ACFA-D4CF7A01B09D}" type="pres">
      <dgm:prSet presAssocID="{75A7D032-C9BC-49DC-B8C4-6D847162DE7F}" presName="connectorText" presStyleLbl="sibTrans2D1" presStyleIdx="1" presStyleCnt="7"/>
      <dgm:spPr/>
    </dgm:pt>
    <dgm:pt modelId="{3818E868-73C2-4580-B1F4-506C25635920}" type="pres">
      <dgm:prSet presAssocID="{11948C41-B04C-42F5-8ED6-CA9B7A95222A}" presName="node" presStyleLbl="node1" presStyleIdx="2" presStyleCnt="8">
        <dgm:presLayoutVars>
          <dgm:bulletEnabled val="1"/>
        </dgm:presLayoutVars>
      </dgm:prSet>
      <dgm:spPr/>
    </dgm:pt>
    <dgm:pt modelId="{110FDEEA-0464-4DE6-A8CE-7D9CF8C874E4}" type="pres">
      <dgm:prSet presAssocID="{F2A4FF56-7037-4411-A14C-1D1590C65CC3}" presName="sibTrans" presStyleLbl="sibTrans2D1" presStyleIdx="2" presStyleCnt="7"/>
      <dgm:spPr/>
    </dgm:pt>
    <dgm:pt modelId="{A63C2E2F-551C-43BE-8069-772F4302EFF6}" type="pres">
      <dgm:prSet presAssocID="{F2A4FF56-7037-4411-A14C-1D1590C65CC3}" presName="connectorText" presStyleLbl="sibTrans2D1" presStyleIdx="2" presStyleCnt="7"/>
      <dgm:spPr/>
    </dgm:pt>
    <dgm:pt modelId="{9B18A530-AA27-45BC-BA2F-CC54488D6727}" type="pres">
      <dgm:prSet presAssocID="{2D40E0A7-7FCA-4C46-B2AD-0E4D6BA49826}" presName="node" presStyleLbl="node1" presStyleIdx="3" presStyleCnt="8" custLinFactNeighborX="-832" custLinFactNeighborY="-6162">
        <dgm:presLayoutVars>
          <dgm:bulletEnabled val="1"/>
        </dgm:presLayoutVars>
      </dgm:prSet>
      <dgm:spPr/>
    </dgm:pt>
    <dgm:pt modelId="{8C7FA5D8-12EE-42C5-B76E-691A23482161}" type="pres">
      <dgm:prSet presAssocID="{D1C41D0E-4132-49BD-ACB8-EF98BAF5801C}" presName="sibTrans" presStyleLbl="sibTrans2D1" presStyleIdx="3" presStyleCnt="7"/>
      <dgm:spPr/>
    </dgm:pt>
    <dgm:pt modelId="{F60D2770-0BCE-415B-8D56-7FB7D1EB3633}" type="pres">
      <dgm:prSet presAssocID="{D1C41D0E-4132-49BD-ACB8-EF98BAF5801C}" presName="connectorText" presStyleLbl="sibTrans2D1" presStyleIdx="3" presStyleCnt="7"/>
      <dgm:spPr/>
    </dgm:pt>
    <dgm:pt modelId="{CD6FBACD-F199-400B-8488-1890C9F0FFE3}" type="pres">
      <dgm:prSet presAssocID="{87889DD1-4BC2-4117-8BD3-5D5D9B5B4862}" presName="node" presStyleLbl="node1" presStyleIdx="4" presStyleCnt="8" custLinFactNeighborX="229" custLinFactNeighborY="-3679">
        <dgm:presLayoutVars>
          <dgm:bulletEnabled val="1"/>
        </dgm:presLayoutVars>
      </dgm:prSet>
      <dgm:spPr/>
    </dgm:pt>
    <dgm:pt modelId="{D93A9545-40AE-403E-AC6F-006420D9CF00}" type="pres">
      <dgm:prSet presAssocID="{5BC51228-B0BB-4533-85C4-B5C629A6DB58}" presName="sibTrans" presStyleLbl="sibTrans2D1" presStyleIdx="4" presStyleCnt="7"/>
      <dgm:spPr/>
    </dgm:pt>
    <dgm:pt modelId="{A765BFC0-820A-4FCC-B2AA-A3AFDB8B8FE0}" type="pres">
      <dgm:prSet presAssocID="{5BC51228-B0BB-4533-85C4-B5C629A6DB58}" presName="connectorText" presStyleLbl="sibTrans2D1" presStyleIdx="4" presStyleCnt="7"/>
      <dgm:spPr/>
    </dgm:pt>
    <dgm:pt modelId="{A9034C4B-E0FE-4434-A658-5FC9F5CB8B6F}" type="pres">
      <dgm:prSet presAssocID="{4267411E-B9AD-4729-8D06-FD4BD3A888EC}" presName="node" presStyleLbl="node1" presStyleIdx="5" presStyleCnt="8">
        <dgm:presLayoutVars>
          <dgm:bulletEnabled val="1"/>
        </dgm:presLayoutVars>
      </dgm:prSet>
      <dgm:spPr/>
    </dgm:pt>
    <dgm:pt modelId="{11B71BCA-AC7B-4943-977F-244C3AFBA8BA}" type="pres">
      <dgm:prSet presAssocID="{8B124FCA-0B01-4719-A304-CB4E7E85250D}" presName="sibTrans" presStyleLbl="sibTrans2D1" presStyleIdx="5" presStyleCnt="7"/>
      <dgm:spPr/>
    </dgm:pt>
    <dgm:pt modelId="{F397CD4C-B265-4165-8E9E-59B0540527BF}" type="pres">
      <dgm:prSet presAssocID="{8B124FCA-0B01-4719-A304-CB4E7E85250D}" presName="connectorText" presStyleLbl="sibTrans2D1" presStyleIdx="5" presStyleCnt="7"/>
      <dgm:spPr/>
    </dgm:pt>
    <dgm:pt modelId="{A0DAA70F-7CFB-4B18-B595-C3B945257B01}" type="pres">
      <dgm:prSet presAssocID="{3AAD3D03-7231-4AD0-A664-FBD1BE58CE60}" presName="node" presStyleLbl="node1" presStyleIdx="6" presStyleCnt="8" custLinFactNeighborY="-3004">
        <dgm:presLayoutVars>
          <dgm:bulletEnabled val="1"/>
        </dgm:presLayoutVars>
      </dgm:prSet>
      <dgm:spPr/>
    </dgm:pt>
    <dgm:pt modelId="{CED2FC9C-48C8-4F7F-B3C0-1BB37B15E597}" type="pres">
      <dgm:prSet presAssocID="{6E36413C-F926-41AB-8058-3056B0D2163B}" presName="sibTrans" presStyleLbl="sibTrans2D1" presStyleIdx="6" presStyleCnt="7"/>
      <dgm:spPr/>
    </dgm:pt>
    <dgm:pt modelId="{D45F60CE-5564-4810-B534-F0DBC8545215}" type="pres">
      <dgm:prSet presAssocID="{6E36413C-F926-41AB-8058-3056B0D2163B}" presName="connectorText" presStyleLbl="sibTrans2D1" presStyleIdx="6" presStyleCnt="7"/>
      <dgm:spPr/>
    </dgm:pt>
    <dgm:pt modelId="{3897EFB9-53AB-412C-9B4D-526118586745}" type="pres">
      <dgm:prSet presAssocID="{6FB86D42-E72D-4FE7-9AAB-A5E95FAAAFE0}" presName="node" presStyleLbl="node1" presStyleIdx="7" presStyleCnt="8" custLinFactNeighborX="-5369" custLinFactNeighborY="-2762">
        <dgm:presLayoutVars>
          <dgm:bulletEnabled val="1"/>
        </dgm:presLayoutVars>
      </dgm:prSet>
      <dgm:spPr/>
    </dgm:pt>
  </dgm:ptLst>
  <dgm:cxnLst>
    <dgm:cxn modelId="{C3664A06-21E0-4528-A026-FA71669604ED}" srcId="{3178A148-4ABE-4BD1-BC10-38325EDD2EC8}" destId="{2D40E0A7-7FCA-4C46-B2AD-0E4D6BA49826}" srcOrd="3" destOrd="0" parTransId="{08F85DD0-AC0D-4FBD-96DC-2786E883F532}" sibTransId="{D1C41D0E-4132-49BD-ACB8-EF98BAF5801C}"/>
    <dgm:cxn modelId="{869E0407-E29D-4C16-9CDC-FDA355D29D23}" type="presOf" srcId="{604AFED2-3318-4A0E-B20B-F77B92D7BD40}" destId="{DC805DF6-A2DB-4606-BBFF-61B2661F084F}" srcOrd="0" destOrd="0" presId="urn:microsoft.com/office/officeart/2005/8/layout/process5"/>
    <dgm:cxn modelId="{4EF33409-9EDC-4D08-AAF5-335937DF9213}" type="presOf" srcId="{6E36413C-F926-41AB-8058-3056B0D2163B}" destId="{D45F60CE-5564-4810-B534-F0DBC8545215}" srcOrd="1" destOrd="0" presId="urn:microsoft.com/office/officeart/2005/8/layout/process5"/>
    <dgm:cxn modelId="{B0CD0E0A-1BD1-48C8-9691-006B9323A2FA}" type="presOf" srcId="{6E36413C-F926-41AB-8058-3056B0D2163B}" destId="{CED2FC9C-48C8-4F7F-B3C0-1BB37B15E597}" srcOrd="0" destOrd="0" presId="urn:microsoft.com/office/officeart/2005/8/layout/process5"/>
    <dgm:cxn modelId="{D033311A-A42D-41A6-A4D1-E2857C21D435}" type="presOf" srcId="{6FB86D42-E72D-4FE7-9AAB-A5E95FAAAFE0}" destId="{3897EFB9-53AB-412C-9B4D-526118586745}" srcOrd="0" destOrd="0" presId="urn:microsoft.com/office/officeart/2005/8/layout/process5"/>
    <dgm:cxn modelId="{D404891C-D269-49E6-BB77-B20F91FA9DC5}" type="presOf" srcId="{3178A148-4ABE-4BD1-BC10-38325EDD2EC8}" destId="{58E17F83-D9A0-49BE-98A0-6ECEBF3D888C}" srcOrd="0" destOrd="0" presId="urn:microsoft.com/office/officeart/2005/8/layout/process5"/>
    <dgm:cxn modelId="{B064BF3A-F98A-4E4E-8D0C-0AC04597B2D2}" type="presOf" srcId="{8B124FCA-0B01-4719-A304-CB4E7E85250D}" destId="{11B71BCA-AC7B-4943-977F-244C3AFBA8BA}" srcOrd="0" destOrd="0" presId="urn:microsoft.com/office/officeart/2005/8/layout/process5"/>
    <dgm:cxn modelId="{2461E33F-80A2-4054-8DCA-9D57B9EF78E2}" srcId="{3178A148-4ABE-4BD1-BC10-38325EDD2EC8}" destId="{79A7F3DA-2A4D-4FAD-8BD8-BF83E689A97B}" srcOrd="1" destOrd="0" parTransId="{92D80687-22C6-4E83-BC6A-292480D0C11C}" sibTransId="{75A7D032-C9BC-49DC-B8C4-6D847162DE7F}"/>
    <dgm:cxn modelId="{19063446-3E24-4B7C-A1B8-8305F931A8CF}" type="presOf" srcId="{5BC51228-B0BB-4533-85C4-B5C629A6DB58}" destId="{A765BFC0-820A-4FCC-B2AA-A3AFDB8B8FE0}" srcOrd="1" destOrd="0" presId="urn:microsoft.com/office/officeart/2005/8/layout/process5"/>
    <dgm:cxn modelId="{B45B5C4E-CF0D-4C6F-A1BF-8C096D87DC55}" srcId="{3178A148-4ABE-4BD1-BC10-38325EDD2EC8}" destId="{6FB86D42-E72D-4FE7-9AAB-A5E95FAAAFE0}" srcOrd="7" destOrd="0" parTransId="{7047AE13-57C7-41A4-9D65-668B8479EB0B}" sibTransId="{753729B9-7EAC-46D9-940F-138CD5504F45}"/>
    <dgm:cxn modelId="{195F626E-B751-4BDD-A5BB-86EBF2138297}" type="presOf" srcId="{8B124FCA-0B01-4719-A304-CB4E7E85250D}" destId="{F397CD4C-B265-4165-8E9E-59B0540527BF}" srcOrd="1" destOrd="0" presId="urn:microsoft.com/office/officeart/2005/8/layout/process5"/>
    <dgm:cxn modelId="{D96D4351-DBF0-49B4-8E71-E594DFD50B1E}" type="presOf" srcId="{D1C41D0E-4132-49BD-ACB8-EF98BAF5801C}" destId="{8C7FA5D8-12EE-42C5-B76E-691A23482161}" srcOrd="0" destOrd="0" presId="urn:microsoft.com/office/officeart/2005/8/layout/process5"/>
    <dgm:cxn modelId="{016B6954-CAF4-4486-9CF5-B27D1CEE4BA3}" type="presOf" srcId="{75A7D032-C9BC-49DC-B8C4-6D847162DE7F}" destId="{1D27AEEC-A0EC-4CD7-A472-80EEB81FFDBC}" srcOrd="0" destOrd="0" presId="urn:microsoft.com/office/officeart/2005/8/layout/process5"/>
    <dgm:cxn modelId="{D5839F75-4D9F-46B4-9F47-A60B0C0F567B}" srcId="{3178A148-4ABE-4BD1-BC10-38325EDD2EC8}" destId="{4267411E-B9AD-4729-8D06-FD4BD3A888EC}" srcOrd="5" destOrd="0" parTransId="{A5D2BC1A-3AFA-4474-BE63-D98EBF7DD9A1}" sibTransId="{8B124FCA-0B01-4719-A304-CB4E7E85250D}"/>
    <dgm:cxn modelId="{9A6C8658-A55A-459F-B73C-3804A5DEC151}" type="presOf" srcId="{6B29286A-9D85-40D9-BBCC-29328EF0C05B}" destId="{E1F27CBC-8C77-4A5F-9160-769F1217ECAB}" srcOrd="0" destOrd="0" presId="urn:microsoft.com/office/officeart/2005/8/layout/process5"/>
    <dgm:cxn modelId="{9ABBF27B-653C-4721-81AD-664BFF6BFBD3}" type="presOf" srcId="{6B29286A-9D85-40D9-BBCC-29328EF0C05B}" destId="{143A41A9-20B6-4AB8-BFC8-6E44A6AD5E7D}" srcOrd="1" destOrd="0" presId="urn:microsoft.com/office/officeart/2005/8/layout/process5"/>
    <dgm:cxn modelId="{B3506D80-6A67-4FCC-9994-FB0F66DA3C93}" type="presOf" srcId="{75A7D032-C9BC-49DC-B8C4-6D847162DE7F}" destId="{4BD6557C-D9ED-4A5D-ACFA-D4CF7A01B09D}" srcOrd="1" destOrd="0" presId="urn:microsoft.com/office/officeart/2005/8/layout/process5"/>
    <dgm:cxn modelId="{B98CD691-DAFC-4EA0-BA40-DB223D6CEA86}" srcId="{3178A148-4ABE-4BD1-BC10-38325EDD2EC8}" destId="{87889DD1-4BC2-4117-8BD3-5D5D9B5B4862}" srcOrd="4" destOrd="0" parTransId="{A8DFCDC3-EE28-493D-9301-8A39C2820E86}" sibTransId="{5BC51228-B0BB-4533-85C4-B5C629A6DB58}"/>
    <dgm:cxn modelId="{4FD39198-F119-45C4-95FC-407941E9B7E6}" type="presOf" srcId="{79A7F3DA-2A4D-4FAD-8BD8-BF83E689A97B}" destId="{477EACC9-3873-4D35-8455-A45BCAEEF556}" srcOrd="0" destOrd="0" presId="urn:microsoft.com/office/officeart/2005/8/layout/process5"/>
    <dgm:cxn modelId="{849357A2-7267-405F-A135-332F101108EB}" type="presOf" srcId="{11948C41-B04C-42F5-8ED6-CA9B7A95222A}" destId="{3818E868-73C2-4580-B1F4-506C25635920}" srcOrd="0" destOrd="0" presId="urn:microsoft.com/office/officeart/2005/8/layout/process5"/>
    <dgm:cxn modelId="{866754A3-60FB-4FBB-8BFC-77C88FF53C05}" srcId="{3178A148-4ABE-4BD1-BC10-38325EDD2EC8}" destId="{11948C41-B04C-42F5-8ED6-CA9B7A95222A}" srcOrd="2" destOrd="0" parTransId="{5F6D98C5-68B7-465E-8434-E8B1BF48939D}" sibTransId="{F2A4FF56-7037-4411-A14C-1D1590C65CC3}"/>
    <dgm:cxn modelId="{68E306A9-E430-41D5-89D5-35F8004B6242}" type="presOf" srcId="{F2A4FF56-7037-4411-A14C-1D1590C65CC3}" destId="{A63C2E2F-551C-43BE-8069-772F4302EFF6}" srcOrd="1" destOrd="0" presId="urn:microsoft.com/office/officeart/2005/8/layout/process5"/>
    <dgm:cxn modelId="{2A08A2AD-5366-42A6-AC82-947CB0AA841E}" srcId="{3178A148-4ABE-4BD1-BC10-38325EDD2EC8}" destId="{604AFED2-3318-4A0E-B20B-F77B92D7BD40}" srcOrd="0" destOrd="0" parTransId="{23FD6EB5-A2B8-4CAB-8935-3F4398EBD493}" sibTransId="{6B29286A-9D85-40D9-BBCC-29328EF0C05B}"/>
    <dgm:cxn modelId="{8113F2AF-8950-4AC5-9A15-1E92F31F45F9}" type="presOf" srcId="{D1C41D0E-4132-49BD-ACB8-EF98BAF5801C}" destId="{F60D2770-0BCE-415B-8D56-7FB7D1EB3633}" srcOrd="1" destOrd="0" presId="urn:microsoft.com/office/officeart/2005/8/layout/process5"/>
    <dgm:cxn modelId="{03F28ABA-879C-42C0-B005-04E929BF9632}" type="presOf" srcId="{5BC51228-B0BB-4533-85C4-B5C629A6DB58}" destId="{D93A9545-40AE-403E-AC6F-006420D9CF00}" srcOrd="0" destOrd="0" presId="urn:microsoft.com/office/officeart/2005/8/layout/process5"/>
    <dgm:cxn modelId="{BD5667BE-3BD9-45D8-A20F-C7DF184FB51D}" type="presOf" srcId="{F2A4FF56-7037-4411-A14C-1D1590C65CC3}" destId="{110FDEEA-0464-4DE6-A8CE-7D9CF8C874E4}" srcOrd="0" destOrd="0" presId="urn:microsoft.com/office/officeart/2005/8/layout/process5"/>
    <dgm:cxn modelId="{D5300CC4-73DE-4C2A-B1D7-27F88C2A5862}" type="presOf" srcId="{2D40E0A7-7FCA-4C46-B2AD-0E4D6BA49826}" destId="{9B18A530-AA27-45BC-BA2F-CC54488D6727}" srcOrd="0" destOrd="0" presId="urn:microsoft.com/office/officeart/2005/8/layout/process5"/>
    <dgm:cxn modelId="{6B98C2D3-7C35-47EA-B86D-011FD4E35B11}" srcId="{3178A148-4ABE-4BD1-BC10-38325EDD2EC8}" destId="{3AAD3D03-7231-4AD0-A664-FBD1BE58CE60}" srcOrd="6" destOrd="0" parTransId="{A074A182-6BA9-4B2A-B060-B3289EF40BCF}" sibTransId="{6E36413C-F926-41AB-8058-3056B0D2163B}"/>
    <dgm:cxn modelId="{D117E6E5-88B2-46BE-8341-F7331DF38B7E}" type="presOf" srcId="{4267411E-B9AD-4729-8D06-FD4BD3A888EC}" destId="{A9034C4B-E0FE-4434-A658-5FC9F5CB8B6F}" srcOrd="0" destOrd="0" presId="urn:microsoft.com/office/officeart/2005/8/layout/process5"/>
    <dgm:cxn modelId="{310A72EA-B74B-471B-9F8A-A8DB7159EABA}" type="presOf" srcId="{3AAD3D03-7231-4AD0-A664-FBD1BE58CE60}" destId="{A0DAA70F-7CFB-4B18-B595-C3B945257B01}" srcOrd="0" destOrd="0" presId="urn:microsoft.com/office/officeart/2005/8/layout/process5"/>
    <dgm:cxn modelId="{D05F7AFB-F50C-483F-8CEA-449D6F157800}" type="presOf" srcId="{87889DD1-4BC2-4117-8BD3-5D5D9B5B4862}" destId="{CD6FBACD-F199-400B-8488-1890C9F0FFE3}" srcOrd="0" destOrd="0" presId="urn:microsoft.com/office/officeart/2005/8/layout/process5"/>
    <dgm:cxn modelId="{DF7D525C-511F-4B72-9FB5-CDF4B67CF55E}" type="presParOf" srcId="{58E17F83-D9A0-49BE-98A0-6ECEBF3D888C}" destId="{DC805DF6-A2DB-4606-BBFF-61B2661F084F}" srcOrd="0" destOrd="0" presId="urn:microsoft.com/office/officeart/2005/8/layout/process5"/>
    <dgm:cxn modelId="{1E2409DC-83C1-4C11-AE24-B661EEAF95EA}" type="presParOf" srcId="{58E17F83-D9A0-49BE-98A0-6ECEBF3D888C}" destId="{E1F27CBC-8C77-4A5F-9160-769F1217ECAB}" srcOrd="1" destOrd="0" presId="urn:microsoft.com/office/officeart/2005/8/layout/process5"/>
    <dgm:cxn modelId="{D58C6FB7-760A-4222-AAE9-66E1725A3A0D}" type="presParOf" srcId="{E1F27CBC-8C77-4A5F-9160-769F1217ECAB}" destId="{143A41A9-20B6-4AB8-BFC8-6E44A6AD5E7D}" srcOrd="0" destOrd="0" presId="urn:microsoft.com/office/officeart/2005/8/layout/process5"/>
    <dgm:cxn modelId="{2A4BEA00-E315-4034-ABCF-E51E643B3C12}" type="presParOf" srcId="{58E17F83-D9A0-49BE-98A0-6ECEBF3D888C}" destId="{477EACC9-3873-4D35-8455-A45BCAEEF556}" srcOrd="2" destOrd="0" presId="urn:microsoft.com/office/officeart/2005/8/layout/process5"/>
    <dgm:cxn modelId="{5C287C46-8A39-4085-BF6A-C8D05A7028F5}" type="presParOf" srcId="{58E17F83-D9A0-49BE-98A0-6ECEBF3D888C}" destId="{1D27AEEC-A0EC-4CD7-A472-80EEB81FFDBC}" srcOrd="3" destOrd="0" presId="urn:microsoft.com/office/officeart/2005/8/layout/process5"/>
    <dgm:cxn modelId="{C4A7BC2F-0D5E-4379-AA30-943D3904ED09}" type="presParOf" srcId="{1D27AEEC-A0EC-4CD7-A472-80EEB81FFDBC}" destId="{4BD6557C-D9ED-4A5D-ACFA-D4CF7A01B09D}" srcOrd="0" destOrd="0" presId="urn:microsoft.com/office/officeart/2005/8/layout/process5"/>
    <dgm:cxn modelId="{562065A5-873B-4795-9B96-1D676FE7B38E}" type="presParOf" srcId="{58E17F83-D9A0-49BE-98A0-6ECEBF3D888C}" destId="{3818E868-73C2-4580-B1F4-506C25635920}" srcOrd="4" destOrd="0" presId="urn:microsoft.com/office/officeart/2005/8/layout/process5"/>
    <dgm:cxn modelId="{4D3035EF-E042-45A1-9664-ADC2BBCE665A}" type="presParOf" srcId="{58E17F83-D9A0-49BE-98A0-6ECEBF3D888C}" destId="{110FDEEA-0464-4DE6-A8CE-7D9CF8C874E4}" srcOrd="5" destOrd="0" presId="urn:microsoft.com/office/officeart/2005/8/layout/process5"/>
    <dgm:cxn modelId="{40C9C6D9-1890-4ABD-A4B7-007C90891D39}" type="presParOf" srcId="{110FDEEA-0464-4DE6-A8CE-7D9CF8C874E4}" destId="{A63C2E2F-551C-43BE-8069-772F4302EFF6}" srcOrd="0" destOrd="0" presId="urn:microsoft.com/office/officeart/2005/8/layout/process5"/>
    <dgm:cxn modelId="{F7F46CBD-EF87-4A28-A846-77185DE939B8}" type="presParOf" srcId="{58E17F83-D9A0-49BE-98A0-6ECEBF3D888C}" destId="{9B18A530-AA27-45BC-BA2F-CC54488D6727}" srcOrd="6" destOrd="0" presId="urn:microsoft.com/office/officeart/2005/8/layout/process5"/>
    <dgm:cxn modelId="{74098EC5-F126-4C26-878A-964C01CB8EF4}" type="presParOf" srcId="{58E17F83-D9A0-49BE-98A0-6ECEBF3D888C}" destId="{8C7FA5D8-12EE-42C5-B76E-691A23482161}" srcOrd="7" destOrd="0" presId="urn:microsoft.com/office/officeart/2005/8/layout/process5"/>
    <dgm:cxn modelId="{D39B8683-0E70-4E12-B800-2A9B8210F049}" type="presParOf" srcId="{8C7FA5D8-12EE-42C5-B76E-691A23482161}" destId="{F60D2770-0BCE-415B-8D56-7FB7D1EB3633}" srcOrd="0" destOrd="0" presId="urn:microsoft.com/office/officeart/2005/8/layout/process5"/>
    <dgm:cxn modelId="{3CE3BFDC-ABCE-4240-927F-2855CE709F13}" type="presParOf" srcId="{58E17F83-D9A0-49BE-98A0-6ECEBF3D888C}" destId="{CD6FBACD-F199-400B-8488-1890C9F0FFE3}" srcOrd="8" destOrd="0" presId="urn:microsoft.com/office/officeart/2005/8/layout/process5"/>
    <dgm:cxn modelId="{78CF50EE-B7D6-473D-9364-0CF5590A43A1}" type="presParOf" srcId="{58E17F83-D9A0-49BE-98A0-6ECEBF3D888C}" destId="{D93A9545-40AE-403E-AC6F-006420D9CF00}" srcOrd="9" destOrd="0" presId="urn:microsoft.com/office/officeart/2005/8/layout/process5"/>
    <dgm:cxn modelId="{AD5DA103-CF6D-4921-8931-FFA7C4FF4C55}" type="presParOf" srcId="{D93A9545-40AE-403E-AC6F-006420D9CF00}" destId="{A765BFC0-820A-4FCC-B2AA-A3AFDB8B8FE0}" srcOrd="0" destOrd="0" presId="urn:microsoft.com/office/officeart/2005/8/layout/process5"/>
    <dgm:cxn modelId="{A4A9D2AE-9616-453C-9A4C-43A6BBD95189}" type="presParOf" srcId="{58E17F83-D9A0-49BE-98A0-6ECEBF3D888C}" destId="{A9034C4B-E0FE-4434-A658-5FC9F5CB8B6F}" srcOrd="10" destOrd="0" presId="urn:microsoft.com/office/officeart/2005/8/layout/process5"/>
    <dgm:cxn modelId="{3A2D7864-5FEC-4A89-A560-FA7D94585E14}" type="presParOf" srcId="{58E17F83-D9A0-49BE-98A0-6ECEBF3D888C}" destId="{11B71BCA-AC7B-4943-977F-244C3AFBA8BA}" srcOrd="11" destOrd="0" presId="urn:microsoft.com/office/officeart/2005/8/layout/process5"/>
    <dgm:cxn modelId="{0CF51C93-B6D9-4DA8-BCA8-9D89AFB57BA5}" type="presParOf" srcId="{11B71BCA-AC7B-4943-977F-244C3AFBA8BA}" destId="{F397CD4C-B265-4165-8E9E-59B0540527BF}" srcOrd="0" destOrd="0" presId="urn:microsoft.com/office/officeart/2005/8/layout/process5"/>
    <dgm:cxn modelId="{51AD0226-40DD-48ED-ABFD-1F9317C0FFEE}" type="presParOf" srcId="{58E17F83-D9A0-49BE-98A0-6ECEBF3D888C}" destId="{A0DAA70F-7CFB-4B18-B595-C3B945257B01}" srcOrd="12" destOrd="0" presId="urn:microsoft.com/office/officeart/2005/8/layout/process5"/>
    <dgm:cxn modelId="{851B6461-3767-46C2-9FFF-E0D284E8A96E}" type="presParOf" srcId="{58E17F83-D9A0-49BE-98A0-6ECEBF3D888C}" destId="{CED2FC9C-48C8-4F7F-B3C0-1BB37B15E597}" srcOrd="13" destOrd="0" presId="urn:microsoft.com/office/officeart/2005/8/layout/process5"/>
    <dgm:cxn modelId="{EA3E22D5-AE7D-40AC-BEA3-03D22AE0C61A}" type="presParOf" srcId="{CED2FC9C-48C8-4F7F-B3C0-1BB37B15E597}" destId="{D45F60CE-5564-4810-B534-F0DBC8545215}" srcOrd="0" destOrd="0" presId="urn:microsoft.com/office/officeart/2005/8/layout/process5"/>
    <dgm:cxn modelId="{E64CC492-A2D8-4ACC-A8F4-0AACFA524403}" type="presParOf" srcId="{58E17F83-D9A0-49BE-98A0-6ECEBF3D888C}" destId="{3897EFB9-53AB-412C-9B4D-526118586745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05DF6-A2DB-4606-BBFF-61B2661F084F}">
      <dsp:nvSpPr>
        <dsp:cNvPr id="0" name=""/>
        <dsp:cNvSpPr/>
      </dsp:nvSpPr>
      <dsp:spPr>
        <a:xfrm>
          <a:off x="3943" y="740865"/>
          <a:ext cx="1724249" cy="1034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1. Studi Literatur</a:t>
          </a:r>
        </a:p>
      </dsp:txBody>
      <dsp:txXfrm>
        <a:off x="34244" y="771166"/>
        <a:ext cx="1663647" cy="973947"/>
      </dsp:txXfrm>
    </dsp:sp>
    <dsp:sp modelId="{E1F27CBC-8C77-4A5F-9160-769F1217ECAB}">
      <dsp:nvSpPr>
        <dsp:cNvPr id="0" name=""/>
        <dsp:cNvSpPr/>
      </dsp:nvSpPr>
      <dsp:spPr>
        <a:xfrm>
          <a:off x="1879927" y="1044333"/>
          <a:ext cx="365540" cy="4276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879927" y="1129856"/>
        <a:ext cx="255878" cy="256567"/>
      </dsp:txXfrm>
    </dsp:sp>
    <dsp:sp modelId="{477EACC9-3873-4D35-8455-A45BCAEEF556}">
      <dsp:nvSpPr>
        <dsp:cNvPr id="0" name=""/>
        <dsp:cNvSpPr/>
      </dsp:nvSpPr>
      <dsp:spPr>
        <a:xfrm>
          <a:off x="2417893" y="740865"/>
          <a:ext cx="1724249" cy="1034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2. Pengambilan Data</a:t>
          </a:r>
        </a:p>
      </dsp:txBody>
      <dsp:txXfrm>
        <a:off x="2448194" y="771166"/>
        <a:ext cx="1663647" cy="973947"/>
      </dsp:txXfrm>
    </dsp:sp>
    <dsp:sp modelId="{1D27AEEC-A0EC-4CD7-A472-80EEB81FFDBC}">
      <dsp:nvSpPr>
        <dsp:cNvPr id="0" name=""/>
        <dsp:cNvSpPr/>
      </dsp:nvSpPr>
      <dsp:spPr>
        <a:xfrm>
          <a:off x="4293876" y="1044333"/>
          <a:ext cx="365540" cy="4276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293876" y="1129856"/>
        <a:ext cx="255878" cy="256567"/>
      </dsp:txXfrm>
    </dsp:sp>
    <dsp:sp modelId="{3818E868-73C2-4580-B1F4-506C25635920}">
      <dsp:nvSpPr>
        <dsp:cNvPr id="0" name=""/>
        <dsp:cNvSpPr/>
      </dsp:nvSpPr>
      <dsp:spPr>
        <a:xfrm>
          <a:off x="4831842" y="740865"/>
          <a:ext cx="1724249" cy="1034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3. </a:t>
          </a:r>
          <a:r>
            <a:rPr lang="en-US" sz="1600" i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Preprocessing</a:t>
          </a:r>
        </a:p>
      </dsp:txBody>
      <dsp:txXfrm>
        <a:off x="4862143" y="771166"/>
        <a:ext cx="1663647" cy="973947"/>
      </dsp:txXfrm>
    </dsp:sp>
    <dsp:sp modelId="{110FDEEA-0464-4DE6-A8CE-7D9CF8C874E4}">
      <dsp:nvSpPr>
        <dsp:cNvPr id="0" name=""/>
        <dsp:cNvSpPr/>
      </dsp:nvSpPr>
      <dsp:spPr>
        <a:xfrm rot="21508693">
          <a:off x="6704606" y="1012727"/>
          <a:ext cx="358063" cy="4276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704625" y="1099676"/>
        <a:ext cx="250644" cy="256567"/>
      </dsp:txXfrm>
    </dsp:sp>
    <dsp:sp modelId="{9B18A530-AA27-45BC-BA2F-CC54488D6727}">
      <dsp:nvSpPr>
        <dsp:cNvPr id="0" name=""/>
        <dsp:cNvSpPr/>
      </dsp:nvSpPr>
      <dsp:spPr>
        <a:xfrm>
          <a:off x="7231446" y="677116"/>
          <a:ext cx="1724249" cy="1034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4. </a:t>
          </a:r>
          <a:r>
            <a:rPr lang="id-ID" sz="16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Menentukan Metode </a:t>
          </a:r>
          <a:r>
            <a:rPr lang="en-US" sz="1600" i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Deep</a:t>
          </a:r>
          <a:r>
            <a:rPr lang="en-US" sz="16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1600" i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Learning</a:t>
          </a:r>
          <a:r>
            <a:rPr lang="en-US" sz="16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yang </a:t>
          </a:r>
          <a:r>
            <a:rPr lang="en-US" sz="1600" kern="1200" dirty="0" err="1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digunkanan</a:t>
          </a:r>
          <a:endParaRPr lang="en-US" sz="1600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7261747" y="707417"/>
        <a:ext cx="1663647" cy="973947"/>
      </dsp:txXfrm>
    </dsp:sp>
    <dsp:sp modelId="{8C7FA5D8-12EE-42C5-B76E-691A23482161}">
      <dsp:nvSpPr>
        <dsp:cNvPr id="0" name=""/>
        <dsp:cNvSpPr/>
      </dsp:nvSpPr>
      <dsp:spPr>
        <a:xfrm rot="5364072">
          <a:off x="7913015" y="1844822"/>
          <a:ext cx="379176" cy="4276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-5400000">
        <a:off x="7973725" y="1869044"/>
        <a:ext cx="256567" cy="265423"/>
      </dsp:txXfrm>
    </dsp:sp>
    <dsp:sp modelId="{CD6FBACD-F199-400B-8488-1890C9F0FFE3}">
      <dsp:nvSpPr>
        <dsp:cNvPr id="0" name=""/>
        <dsp:cNvSpPr/>
      </dsp:nvSpPr>
      <dsp:spPr>
        <a:xfrm>
          <a:off x="7249735" y="2427053"/>
          <a:ext cx="1724249" cy="1034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5. </a:t>
          </a:r>
          <a:r>
            <a:rPr lang="en-US" sz="1600" i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Processing</a:t>
          </a:r>
        </a:p>
      </dsp:txBody>
      <dsp:txXfrm>
        <a:off x="7280036" y="2457354"/>
        <a:ext cx="1663647" cy="973947"/>
      </dsp:txXfrm>
    </dsp:sp>
    <dsp:sp modelId="{D93A9545-40AE-403E-AC6F-006420D9CF00}">
      <dsp:nvSpPr>
        <dsp:cNvPr id="0" name=""/>
        <dsp:cNvSpPr/>
      </dsp:nvSpPr>
      <dsp:spPr>
        <a:xfrm rot="10745889">
          <a:off x="6729480" y="2749388"/>
          <a:ext cx="367676" cy="4276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6839776" y="2834043"/>
        <a:ext cx="257373" cy="256567"/>
      </dsp:txXfrm>
    </dsp:sp>
    <dsp:sp modelId="{A9034C4B-E0FE-4434-A658-5FC9F5CB8B6F}">
      <dsp:nvSpPr>
        <dsp:cNvPr id="0" name=""/>
        <dsp:cNvSpPr/>
      </dsp:nvSpPr>
      <dsp:spPr>
        <a:xfrm>
          <a:off x="4831842" y="2465114"/>
          <a:ext cx="1724249" cy="1034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6. Perancangan dan Implementasi Sistem</a:t>
          </a:r>
        </a:p>
      </dsp:txBody>
      <dsp:txXfrm>
        <a:off x="4862143" y="2495415"/>
        <a:ext cx="1663647" cy="973947"/>
      </dsp:txXfrm>
    </dsp:sp>
    <dsp:sp modelId="{11B71BCA-AC7B-4943-977F-244C3AFBA8BA}">
      <dsp:nvSpPr>
        <dsp:cNvPr id="0" name=""/>
        <dsp:cNvSpPr/>
      </dsp:nvSpPr>
      <dsp:spPr>
        <a:xfrm rot="10844256">
          <a:off x="4314552" y="2753177"/>
          <a:ext cx="365571" cy="4276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424218" y="2839406"/>
        <a:ext cx="255900" cy="256567"/>
      </dsp:txXfrm>
    </dsp:sp>
    <dsp:sp modelId="{A0DAA70F-7CFB-4B18-B595-C3B945257B01}">
      <dsp:nvSpPr>
        <dsp:cNvPr id="0" name=""/>
        <dsp:cNvSpPr/>
      </dsp:nvSpPr>
      <dsp:spPr>
        <a:xfrm>
          <a:off x="2417893" y="2434037"/>
          <a:ext cx="1724249" cy="1034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7. </a:t>
          </a:r>
          <a:r>
            <a:rPr lang="id-ID" sz="16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Uji Coba Sistem dan Analisis</a:t>
          </a:r>
          <a:endParaRPr lang="en-US" sz="1600" kern="120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448194" y="2464338"/>
        <a:ext cx="1663647" cy="973947"/>
      </dsp:txXfrm>
    </dsp:sp>
    <dsp:sp modelId="{CED2FC9C-48C8-4F7F-B3C0-1BB37B15E597}">
      <dsp:nvSpPr>
        <dsp:cNvPr id="0" name=""/>
        <dsp:cNvSpPr/>
      </dsp:nvSpPr>
      <dsp:spPr>
        <a:xfrm rot="10796440">
          <a:off x="1897660" y="2738745"/>
          <a:ext cx="367631" cy="4276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2007949" y="2824211"/>
        <a:ext cx="257342" cy="256567"/>
      </dsp:txXfrm>
    </dsp:sp>
    <dsp:sp modelId="{3897EFB9-53AB-412C-9B4D-526118586745}">
      <dsp:nvSpPr>
        <dsp:cNvPr id="0" name=""/>
        <dsp:cNvSpPr/>
      </dsp:nvSpPr>
      <dsp:spPr>
        <a:xfrm>
          <a:off x="0" y="2436540"/>
          <a:ext cx="1724249" cy="1034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8. </a:t>
          </a:r>
          <a:r>
            <a:rPr lang="id-ID" sz="16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Pembuatan Laporan</a:t>
          </a:r>
          <a:endParaRPr lang="en-US" sz="1600" kern="120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0301" y="2466841"/>
        <a:ext cx="1663647" cy="973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72CB-FFC8-4BD7-AE43-D95D506759FF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89E5A-8AF0-41AB-872F-6EF5ED377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the input file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video.webm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video filter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4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1 dan Data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34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94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75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69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53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1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11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36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8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03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cocokkan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hitung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class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larva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bertambah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16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cocokkan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hitung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class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larva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bertambah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39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7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ma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multidimensional array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di reshape </a:t>
            </a:r>
            <a:r>
              <a:rPr lang="en-US" dirty="0" err="1"/>
              <a:t>menjadi</a:t>
            </a:r>
            <a:r>
              <a:rPr lang="en-US" dirty="0"/>
              <a:t> vector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.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FC. Layer </a:t>
            </a:r>
            <a:r>
              <a:rPr lang="en-US" dirty="0" err="1"/>
              <a:t>fitur</a:t>
            </a:r>
            <a:r>
              <a:rPr lang="en-US" dirty="0"/>
              <a:t> pada hidden layer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digabungkan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activation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Objectness</a:t>
            </a:r>
            <a:r>
              <a:rPr lang="en-US" dirty="0"/>
              <a:t> score </a:t>
            </a:r>
            <a:r>
              <a:rPr lang="en-US" dirty="0" err="1"/>
              <a:t>secara</a:t>
            </a:r>
            <a:r>
              <a:rPr lang="en-US" dirty="0"/>
              <a:t> default 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3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Objectness</a:t>
            </a:r>
            <a:r>
              <a:rPr lang="en-US" dirty="0"/>
              <a:t> score </a:t>
            </a:r>
            <a:r>
              <a:rPr lang="en-US" dirty="0" err="1"/>
              <a:t>secara</a:t>
            </a:r>
            <a:r>
              <a:rPr lang="en-US" dirty="0"/>
              <a:t> default 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3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cocokkan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hitung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class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larva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bertambah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6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14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8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119D-5693-4C2E-BA7B-DC2D0459D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3917E-847D-40F0-A969-847E15586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DAC8D-ED81-498E-9615-014B9A0D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D0000-9A61-4C45-BD18-D5561055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8ECB0-6D9C-4BFF-9352-CCA3F3EB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2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76FE-AFF3-464E-B5AE-AC9571F3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D8564-0740-4968-9083-B7F001AE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975D-E470-4014-AE9A-652DC617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F3D35-8142-4324-90FA-A5930557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176B-F99C-480C-85BF-03491807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96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C95CC-8A03-4722-8F45-32F4BA7DB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79F19-7CDC-4636-ABFA-7C56D5516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059D0-0C29-4DB0-A3B7-672C2F48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067D-8765-44EC-BA46-76B20C59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A28E0-12F7-4021-B425-8EC43B77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6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81CD-8B8A-4D10-A0FC-807D752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18FAD-0EB7-4381-B04A-ADAA6D11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27A5F-322D-48B7-A54E-3944D003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EC387-6495-45CB-9D0F-9C6B3F08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7FE11-9BC7-4B57-973D-582CB78E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3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34F5-2CED-4841-A355-C2CD9958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33AE2-3E94-47EE-8D04-0CB1401EE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0AAAD-F60A-4F17-BE11-528F40F6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75C7C-BA43-42DB-B648-1AA91B36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D1648-16C8-42CA-90F6-A5EB4159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6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13F2-80B4-4B98-91DF-F1E258D0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24809-B52D-495D-A9DE-065D9C0B7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8E972-9672-4CD3-AC21-CC930053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D2806-0DA1-4A4B-9674-20AFD404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77924-2B19-41F5-9902-E79D3644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535AD-2408-4A10-A72E-0E382CD1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04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3D38-F684-4D74-9E50-7E93AF4E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4B713-88D7-4D95-8DBB-241FEC39F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C1D41-FB3C-4556-A3D5-44A60CA5D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ECA07F-C7D9-4451-A03E-0CA0F52A7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BB1CA-E0EE-4087-AFA0-C1B82DA30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0B07D-3EA0-4ACF-A820-6B3369AD2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6145E8-D566-4D75-82BB-80CF28E0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7E3B0-F491-4F51-B61F-3E8DCDE3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529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1CB2-F419-4434-A281-4EB7F5A5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BE956-966B-4147-82E2-D74B75CE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01977-163B-4666-9D01-9D7545E3A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1DD7E-BE92-4A5A-9FCE-57776976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79B725-6FED-45BD-ADF2-61376FC02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B4005-5B27-40AE-8F57-9B8EF382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F7523-9FA4-4150-B10D-809AF256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5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718-8A86-4E78-8773-97070B89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1DC98-DBB5-4A3B-87F1-D91DCC2B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1C560-41D6-47AA-9BB3-CFF69A80F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F80E1-5B8A-4F5F-9D56-FCC3B7B7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3FE19-8EB4-4831-9394-DF81AA20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6561B-A267-4386-9D94-7E63BAE6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66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461C-CD6D-49C1-BA81-0E3A6351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2E765-A1DD-4F1B-BBEF-C13514912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A548C-2BE6-40C4-9BD8-6EE53BE8F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20E7F-D5C6-4AB0-B4B4-0FC96ACB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9C98A-5A77-498C-975C-50B7CB76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99D31-3CEA-493C-AB31-E9218BD4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1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519C6D-5C5D-47B7-9DA5-69B43866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D71E2-4293-4A4C-9EC3-7AA9C48FC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637DF-6C69-4D67-B24C-CDD97DE1A0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883D8-843E-416C-8EC5-F38E94A33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FB1A3-65F7-48B4-BEA1-DF3312A43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2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24.png"/><Relationship Id="rId9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video" Target="../media/media1.mp4"/><Relationship Id="rId16" Type="http://schemas.openxmlformats.org/officeDocument/2006/relationships/image" Target="../media/image21.jp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16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4" Type="http://schemas.openxmlformats.org/officeDocument/2006/relationships/video" Target="../media/media2.mp4"/><Relationship Id="rId9" Type="http://schemas.openxmlformats.org/officeDocument/2006/relationships/image" Target="../media/image14.jpg"/><Relationship Id="rId1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E03412-26A6-4658-90B4-B72434ECEC4F}"/>
              </a:ext>
            </a:extLst>
          </p:cNvPr>
          <p:cNvSpPr/>
          <p:nvPr/>
        </p:nvSpPr>
        <p:spPr>
          <a:xfrm>
            <a:off x="304539" y="1953584"/>
            <a:ext cx="115829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DETEKSI DAN PERHITUNGAN JUMLAH LARVA KEPITING RAJUNGAN DENGAN METODE </a:t>
            </a:r>
            <a:r>
              <a:rPr lang="en-US" sz="3200" i="1" dirty="0"/>
              <a:t>OBJECT DETECTION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DA39AE-2687-4034-B51E-211392AB6539}"/>
              </a:ext>
            </a:extLst>
          </p:cNvPr>
          <p:cNvSpPr/>
          <p:nvPr/>
        </p:nvSpPr>
        <p:spPr>
          <a:xfrm>
            <a:off x="2929266" y="562901"/>
            <a:ext cx="6333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SEMINAR HASIL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A095E-F09E-45A4-9209-7E8731A9E428}"/>
              </a:ext>
            </a:extLst>
          </p:cNvPr>
          <p:cNvSpPr/>
          <p:nvPr/>
        </p:nvSpPr>
        <p:spPr>
          <a:xfrm>
            <a:off x="3166733" y="533874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err="1"/>
              <a:t>Departemen</a:t>
            </a:r>
            <a:r>
              <a:rPr lang="en-US" sz="2400" dirty="0"/>
              <a:t> Teknik </a:t>
            </a:r>
            <a:r>
              <a:rPr lang="en-US" sz="2400" dirty="0" err="1"/>
              <a:t>Informatika</a:t>
            </a:r>
            <a:endParaRPr lang="en-US" sz="2400" dirty="0"/>
          </a:p>
          <a:p>
            <a:pPr algn="ctr"/>
            <a:r>
              <a:rPr lang="en-US" sz="2400" dirty="0" err="1"/>
              <a:t>Fakultas</a:t>
            </a:r>
            <a:r>
              <a:rPr lang="en-US" sz="2400" dirty="0"/>
              <a:t> Teknik</a:t>
            </a:r>
          </a:p>
          <a:p>
            <a:pPr algn="ctr"/>
            <a:r>
              <a:rPr lang="en-US" sz="2400" dirty="0" err="1"/>
              <a:t>Universitas</a:t>
            </a:r>
            <a:r>
              <a:rPr lang="en-US" sz="2400" dirty="0"/>
              <a:t> </a:t>
            </a:r>
            <a:r>
              <a:rPr lang="en-US" sz="2400" dirty="0" err="1"/>
              <a:t>Hasanuddin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943339-57B5-44FF-9175-BCF5EF9FC007}"/>
              </a:ext>
            </a:extLst>
          </p:cNvPr>
          <p:cNvSpPr/>
          <p:nvPr/>
        </p:nvSpPr>
        <p:spPr>
          <a:xfrm>
            <a:off x="4559538" y="3473998"/>
            <a:ext cx="3310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Disusun</a:t>
            </a:r>
            <a:r>
              <a:rPr lang="en-US" sz="2000" dirty="0"/>
              <a:t> oleh 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15BCC3-2966-49CF-AB51-21F308B5536D}"/>
              </a:ext>
            </a:extLst>
          </p:cNvPr>
          <p:cNvSpPr/>
          <p:nvPr/>
        </p:nvSpPr>
        <p:spPr>
          <a:xfrm>
            <a:off x="3048000" y="4223721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Muh</a:t>
            </a:r>
            <a:r>
              <a:rPr lang="en-US" sz="2800" dirty="0">
                <a:latin typeface="Arial Black" panose="020B0A04020102020204" pitchFamily="34" charset="0"/>
              </a:rPr>
              <a:t>. Arief </a:t>
            </a:r>
            <a:r>
              <a:rPr lang="en-US" sz="2800" dirty="0" err="1">
                <a:latin typeface="Arial Black" panose="020B0A04020102020204" pitchFamily="34" charset="0"/>
              </a:rPr>
              <a:t>wicaksono</a:t>
            </a:r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latin typeface="Arial Black" panose="020B0A04020102020204" pitchFamily="34" charset="0"/>
              </a:rPr>
              <a:t>D42115302</a:t>
            </a:r>
          </a:p>
        </p:txBody>
      </p:sp>
    </p:spTree>
    <p:extLst>
      <p:ext uri="{BB962C8B-B14F-4D97-AF65-F5344CB8AC3E}">
        <p14:creationId xmlns:p14="http://schemas.microsoft.com/office/powerpoint/2010/main" val="1388961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8287472" y="311631"/>
            <a:ext cx="3904527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687916" y="355006"/>
            <a:ext cx="338374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i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Preprocessing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A49679-FE19-41D3-916B-FFA183C7E870}"/>
              </a:ext>
            </a:extLst>
          </p:cNvPr>
          <p:cNvSpPr/>
          <p:nvPr/>
        </p:nvSpPr>
        <p:spPr>
          <a:xfrm>
            <a:off x="836282" y="1774988"/>
            <a:ext cx="3948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Penyortiran</a:t>
            </a:r>
            <a:endParaRPr lang="en-US" sz="4000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31400D-2C4B-4427-BF64-031B30242CB2}"/>
              </a:ext>
            </a:extLst>
          </p:cNvPr>
          <p:cNvSpPr/>
          <p:nvPr/>
        </p:nvSpPr>
        <p:spPr>
          <a:xfrm>
            <a:off x="6968209" y="1783156"/>
            <a:ext cx="39486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Labelling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EC6145-329C-48B6-8F91-3681E3A788B7}"/>
              </a:ext>
            </a:extLst>
          </p:cNvPr>
          <p:cNvGrpSpPr/>
          <p:nvPr/>
        </p:nvGrpSpPr>
        <p:grpSpPr>
          <a:xfrm>
            <a:off x="1158613" y="2530343"/>
            <a:ext cx="3527555" cy="2898436"/>
            <a:chOff x="4987197" y="2979365"/>
            <a:chExt cx="3527555" cy="289843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70AF6D-ED7A-44E6-8291-9F5D91C0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197" y="2979365"/>
              <a:ext cx="1108803" cy="83152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560AF0-F2DA-4E91-A3B3-D502F231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573" y="2987055"/>
              <a:ext cx="1108803" cy="8315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D39C0D6-E028-46FA-80A6-60212F8F9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949" y="2987055"/>
              <a:ext cx="1108803" cy="83152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9AACC2-165D-4EE6-B66F-55CF175A9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197" y="4002419"/>
              <a:ext cx="1108803" cy="83152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41B4C4-AD45-4ECE-BD09-8DE80D372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573" y="4010109"/>
              <a:ext cx="1108803" cy="83152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63EB46-6E24-4A32-9397-6CCB1073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949" y="4010109"/>
              <a:ext cx="1108803" cy="83152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74B1B3E-27F7-457E-8B14-B910F6070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7197" y="5038589"/>
              <a:ext cx="1108803" cy="83152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DC1F53F-F4DB-42EB-A00F-714E407F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6573" y="5046279"/>
              <a:ext cx="1108803" cy="83152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8FA0D9-741A-4E46-9A09-19FD8376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949" y="5046279"/>
              <a:ext cx="1108803" cy="831522"/>
            </a:xfrm>
            <a:prstGeom prst="rect">
              <a:avLst/>
            </a:prstGeom>
          </p:spPr>
        </p:pic>
      </p:grp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3E129AF7-CFB3-45AC-9204-62F18EF54D78}"/>
              </a:ext>
            </a:extLst>
          </p:cNvPr>
          <p:cNvSpPr/>
          <p:nvPr/>
        </p:nvSpPr>
        <p:spPr>
          <a:xfrm>
            <a:off x="3527079" y="3411092"/>
            <a:ext cx="1308234" cy="108712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558612F4-B9BF-4C1E-B6C0-E59F77EE863C}"/>
              </a:ext>
            </a:extLst>
          </p:cNvPr>
          <p:cNvSpPr/>
          <p:nvPr/>
        </p:nvSpPr>
        <p:spPr>
          <a:xfrm>
            <a:off x="2218845" y="3439846"/>
            <a:ext cx="1308234" cy="108712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21F33121-2E9E-4C20-9600-FD7E1200C2F0}"/>
              </a:ext>
            </a:extLst>
          </p:cNvPr>
          <p:cNvSpPr/>
          <p:nvPr/>
        </p:nvSpPr>
        <p:spPr>
          <a:xfrm>
            <a:off x="1058897" y="4469458"/>
            <a:ext cx="1308234" cy="108712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F0E9F9AA-7328-42B9-855B-C6FEF12CABCB}"/>
              </a:ext>
            </a:extLst>
          </p:cNvPr>
          <p:cNvSpPr/>
          <p:nvPr/>
        </p:nvSpPr>
        <p:spPr>
          <a:xfrm>
            <a:off x="1047707" y="2417800"/>
            <a:ext cx="1308234" cy="108712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28570D-86D9-4578-B144-5B3213CF2F61}"/>
              </a:ext>
            </a:extLst>
          </p:cNvPr>
          <p:cNvSpPr/>
          <p:nvPr/>
        </p:nvSpPr>
        <p:spPr>
          <a:xfrm>
            <a:off x="6053627" y="2521823"/>
            <a:ext cx="5882640" cy="34737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DB3A964-7B01-4DE0-89D4-324B1DED98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052593"/>
              </p:ext>
            </p:extLst>
          </p:nvPr>
        </p:nvGraphicFramePr>
        <p:xfrm>
          <a:off x="6148912" y="2736729"/>
          <a:ext cx="2234942" cy="824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name="CorelDRAW" r:id="rId5" imgW="194363" imgH="71209" progId="CorelDraw.Graphic.20">
                  <p:embed/>
                </p:oleObj>
              </mc:Choice>
              <mc:Fallback>
                <p:oleObj name="CorelDRAW" r:id="rId5" imgW="194363" imgH="71209" progId="CorelDraw.Graphic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8912" y="2736729"/>
                        <a:ext cx="2234942" cy="824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FC9E36B-10A9-4016-9B8A-70F1687AC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547471"/>
              </p:ext>
            </p:extLst>
          </p:nvPr>
        </p:nvGraphicFramePr>
        <p:xfrm>
          <a:off x="9372439" y="3275039"/>
          <a:ext cx="2234942" cy="824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CorelDRAW" r:id="rId7" imgW="194363" imgH="71209" progId="CorelDraw.Graphic.20">
                  <p:embed/>
                </p:oleObj>
              </mc:Choice>
              <mc:Fallback>
                <p:oleObj name="CorelDRAW" r:id="rId7" imgW="194363" imgH="71209" progId="CorelDraw.Graphic.2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DB3A964-7B01-4DE0-89D4-324B1DED98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2439" y="3275039"/>
                        <a:ext cx="2234942" cy="824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0E3AB699-B749-42E7-8AAF-664B92F1F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088751"/>
              </p:ext>
            </p:extLst>
          </p:nvPr>
        </p:nvGraphicFramePr>
        <p:xfrm>
          <a:off x="6490964" y="4114787"/>
          <a:ext cx="2430010" cy="824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CorelDRAW" r:id="rId8" imgW="194363" imgH="71209" progId="CorelDraw.Graphic.20">
                  <p:embed/>
                </p:oleObj>
              </mc:Choice>
              <mc:Fallback>
                <p:oleObj name="CorelDRAW" r:id="rId8" imgW="194363" imgH="71209" progId="CorelDraw.Graphic.20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BCCD54ED-FAC7-4544-BF29-2D295B88E7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0964" y="4114787"/>
                        <a:ext cx="2430010" cy="824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AB669752-70F6-4EEC-8F87-8FDE51284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577118"/>
              </p:ext>
            </p:extLst>
          </p:nvPr>
        </p:nvGraphicFramePr>
        <p:xfrm>
          <a:off x="7137497" y="5126225"/>
          <a:ext cx="2234942" cy="824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CorelDRAW" r:id="rId9" imgW="194363" imgH="71209" progId="CorelDraw.Graphic.20">
                  <p:embed/>
                </p:oleObj>
              </mc:Choice>
              <mc:Fallback>
                <p:oleObj name="CorelDRAW" r:id="rId9" imgW="194363" imgH="71209" progId="CorelDraw.Graphic.2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0E3AB699-B749-42E7-8AAF-664B92F1FF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37497" y="5126225"/>
                        <a:ext cx="2234942" cy="824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4E6D64D6-B897-454A-A422-9D0B919318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088751"/>
              </p:ext>
            </p:extLst>
          </p:nvPr>
        </p:nvGraphicFramePr>
        <p:xfrm>
          <a:off x="9314909" y="4526966"/>
          <a:ext cx="2430010" cy="824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CorelDRAW" r:id="rId10" imgW="194363" imgH="71209" progId="CorelDraw.Graphic.20">
                  <p:embed/>
                </p:oleObj>
              </mc:Choice>
              <mc:Fallback>
                <p:oleObj name="CorelDRAW" r:id="rId10" imgW="194363" imgH="71209" progId="CorelDraw.Graphic.2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0E3AB699-B749-42E7-8AAF-664B92F1FF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14909" y="4526966"/>
                        <a:ext cx="2430010" cy="824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D4B9B2B-7962-4CB6-B1A3-94B333899FA8}"/>
              </a:ext>
            </a:extLst>
          </p:cNvPr>
          <p:cNvSpPr/>
          <p:nvPr/>
        </p:nvSpPr>
        <p:spPr>
          <a:xfrm>
            <a:off x="6289040" y="2865120"/>
            <a:ext cx="1998432" cy="57472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B163FA-4913-49DF-9EC5-BA0C4E30581D}"/>
              </a:ext>
            </a:extLst>
          </p:cNvPr>
          <p:cNvSpPr/>
          <p:nvPr/>
        </p:nvSpPr>
        <p:spPr>
          <a:xfrm>
            <a:off x="6706753" y="4196027"/>
            <a:ext cx="1998432" cy="57472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F0D8EB-158E-49DE-9D54-9C83CDBB0EA3}"/>
              </a:ext>
            </a:extLst>
          </p:cNvPr>
          <p:cNvSpPr/>
          <p:nvPr/>
        </p:nvSpPr>
        <p:spPr>
          <a:xfrm>
            <a:off x="9490694" y="3382089"/>
            <a:ext cx="1998432" cy="57472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9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7" grpId="0" animBg="1"/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2C387E7-6ADC-47FF-A132-FF55E89D2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3269040"/>
            <a:ext cx="7193280" cy="359664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1A6537-7BDC-4162-8F61-E3A903298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464" y="0"/>
            <a:ext cx="5862535" cy="329767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E166F-82A8-4A18-A359-5DCD8AC89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676"/>
            <a:ext cx="6343118" cy="3568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EB729-C9D7-41C3-930F-217B8388B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" y="-262649"/>
            <a:ext cx="6329467" cy="3560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19CD2B-824F-4FD3-BE7E-7EAD3C171535}"/>
              </a:ext>
            </a:extLst>
          </p:cNvPr>
          <p:cNvSpPr/>
          <p:nvPr/>
        </p:nvSpPr>
        <p:spPr>
          <a:xfrm>
            <a:off x="4710754" y="2864647"/>
            <a:ext cx="3640468" cy="923330"/>
          </a:xfrm>
          <a:prstGeom prst="rect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B55ACE-2EF1-4AC5-ACBD-9EEAC95A8506}"/>
              </a:ext>
            </a:extLst>
          </p:cNvPr>
          <p:cNvSpPr/>
          <p:nvPr/>
        </p:nvSpPr>
        <p:spPr>
          <a:xfrm>
            <a:off x="4810850" y="2793057"/>
            <a:ext cx="3452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5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Penyortiran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273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7742583" y="311631"/>
            <a:ext cx="4449416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220416" y="355006"/>
            <a:ext cx="385124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Proses Labelling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EC71EA-9C50-4D2B-89D8-3B05C1857E3E}"/>
              </a:ext>
            </a:extLst>
          </p:cNvPr>
          <p:cNvSpPr/>
          <p:nvPr/>
        </p:nvSpPr>
        <p:spPr>
          <a:xfrm>
            <a:off x="4150209" y="2883548"/>
            <a:ext cx="7610531" cy="1655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Edit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obj.names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tiap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baris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merepresentasikan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class 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deteksi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dipisahkan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baris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tiap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baris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id class 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berurutan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kebawah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DB330-5A87-42E4-B91D-C36E6487D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9" y="2536994"/>
            <a:ext cx="2924175" cy="2562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37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7742583" y="311631"/>
            <a:ext cx="4449416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220416" y="355006"/>
            <a:ext cx="385124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Proses Labelling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16AB52-739F-4852-B550-21A71787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1" y="1649769"/>
            <a:ext cx="3693089" cy="4574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2A6A30-2F42-40CE-83E1-22C3C9B9C4F1}"/>
              </a:ext>
            </a:extLst>
          </p:cNvPr>
          <p:cNvSpPr/>
          <p:nvPr/>
        </p:nvSpPr>
        <p:spPr>
          <a:xfrm>
            <a:off x="4150209" y="2008483"/>
            <a:ext cx="7610531" cy="2841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Edit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obj.data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classes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diisi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class 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dideteksi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dideteksi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Nilai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diisi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path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label. Nilai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names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path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file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obj.names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Nilai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backup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folder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bobot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i="1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5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7742583" y="311631"/>
            <a:ext cx="4449416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220416" y="355006"/>
            <a:ext cx="385124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Proses Labelling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2A6A30-2F42-40CE-83E1-22C3C9B9C4F1}"/>
              </a:ext>
            </a:extLst>
          </p:cNvPr>
          <p:cNvSpPr/>
          <p:nvPr/>
        </p:nvSpPr>
        <p:spPr>
          <a:xfrm>
            <a:off x="6404377" y="1775489"/>
            <a:ext cx="5401543" cy="1655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Train.txt 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Valid.txt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path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label dan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pelatihan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endParaRPr lang="en-US" sz="24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2124B-1C14-4C7B-BEE5-05D22C3A4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7" y="1741876"/>
            <a:ext cx="2705100" cy="3905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AA7F17-3DFF-4CA5-86E3-5809829B6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0" y="1722826"/>
            <a:ext cx="2705100" cy="3924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297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7742583" y="311631"/>
            <a:ext cx="4449416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220416" y="355006"/>
            <a:ext cx="385124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Proses </a:t>
            </a:r>
            <a:r>
              <a:rPr lang="en-US" sz="4400" b="0" i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Labelling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4277C-62FD-4060-84D8-5418D6AFD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39" y="1787230"/>
            <a:ext cx="7891617" cy="42581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AA404C-BD74-4CEC-B7FD-5C856C53F609}"/>
              </a:ext>
            </a:extLst>
          </p:cNvPr>
          <p:cNvSpPr/>
          <p:nvPr/>
        </p:nvSpPr>
        <p:spPr>
          <a:xfrm>
            <a:off x="8220416" y="1934302"/>
            <a:ext cx="3815364" cy="2445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labelling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YOLO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Mark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bounding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box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Digambar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manual,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terlihat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id dan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objeknya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332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7742583" y="311631"/>
            <a:ext cx="4449416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220416" y="355006"/>
            <a:ext cx="385124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Proses Labelling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AA404C-BD74-4CEC-B7FD-5C856C53F609}"/>
              </a:ext>
            </a:extLst>
          </p:cNvPr>
          <p:cNvSpPr/>
          <p:nvPr/>
        </p:nvSpPr>
        <p:spPr>
          <a:xfrm>
            <a:off x="5827497" y="3575825"/>
            <a:ext cx="5822912" cy="1397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Object-class =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integer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class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 	   = Nilai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koordinat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tengah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bounding box</a:t>
            </a: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	   = Nilai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koordinat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tengah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bounding box</a:t>
            </a: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Width	   = Nilai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lebar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bounding box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Height	   = Nilai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bounding box</a:t>
            </a: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501E79-1864-4198-B577-844222FC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1" y="1515591"/>
            <a:ext cx="5039708" cy="4440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0F685E-DD1A-44D1-8348-7CCC1CEE04B3}"/>
              </a:ext>
            </a:extLst>
          </p:cNvPr>
          <p:cNvSpPr/>
          <p:nvPr/>
        </p:nvSpPr>
        <p:spPr>
          <a:xfrm>
            <a:off x="5826953" y="2391442"/>
            <a:ext cx="6170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&lt;object-class&gt; &lt;x&gt; &lt;y&gt; &lt;width&gt; &lt;height&gt;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61CC23-B97F-47C3-81E8-035801E45E89}"/>
              </a:ext>
            </a:extLst>
          </p:cNvPr>
          <p:cNvSpPr/>
          <p:nvPr/>
        </p:nvSpPr>
        <p:spPr>
          <a:xfrm>
            <a:off x="5826953" y="3216619"/>
            <a:ext cx="159795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2000" b="1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lang="en-US" sz="2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BB0BDB-1CC2-4522-891B-D49A0A59C04C}"/>
              </a:ext>
            </a:extLst>
          </p:cNvPr>
          <p:cNvSpPr/>
          <p:nvPr/>
        </p:nvSpPr>
        <p:spPr>
          <a:xfrm>
            <a:off x="5826952" y="1985408"/>
            <a:ext cx="2529107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2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Format file </a:t>
            </a:r>
            <a:r>
              <a:rPr lang="en-US" sz="2000" b="1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anotasi</a:t>
            </a:r>
            <a:r>
              <a:rPr lang="en-US" sz="2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85558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8414794" y="311631"/>
            <a:ext cx="3777204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850204" y="355006"/>
            <a:ext cx="3221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Gambar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08A881-AE8F-43F3-A310-90B26D335462}"/>
              </a:ext>
            </a:extLst>
          </p:cNvPr>
          <p:cNvSpPr/>
          <p:nvPr/>
        </p:nvSpPr>
        <p:spPr>
          <a:xfrm>
            <a:off x="4338773" y="1784522"/>
            <a:ext cx="351445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375 Data </a:t>
            </a:r>
            <a:endParaRPr lang="en-US" sz="3600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416B52-EB97-432C-AB7B-BF6A03F8DFB8}"/>
              </a:ext>
            </a:extLst>
          </p:cNvPr>
          <p:cNvSpPr/>
          <p:nvPr/>
        </p:nvSpPr>
        <p:spPr>
          <a:xfrm>
            <a:off x="1065066" y="4823925"/>
            <a:ext cx="40393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 Data </a:t>
            </a:r>
            <a:r>
              <a:rPr lang="en-US" sz="4000" b="1" i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</a:t>
            </a:r>
            <a:endParaRPr lang="en-US" sz="20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C02C06-AC34-40A8-9505-38B5FECF74C7}"/>
              </a:ext>
            </a:extLst>
          </p:cNvPr>
          <p:cNvSpPr/>
          <p:nvPr/>
        </p:nvSpPr>
        <p:spPr>
          <a:xfrm>
            <a:off x="7087563" y="4823925"/>
            <a:ext cx="40393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75 Data </a:t>
            </a:r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</a:t>
            </a:r>
            <a:endParaRPr lang="en-US" sz="20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E1D028-41DB-46C4-A693-8A4503EA13CE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3084751" y="2800185"/>
            <a:ext cx="3011249" cy="20237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09A1F8-FCAB-4E94-8A3B-CE4ABD2B4BEB}"/>
              </a:ext>
            </a:extLst>
          </p:cNvPr>
          <p:cNvCxnSpPr>
            <a:cxnSpLocks/>
          </p:cNvCxnSpPr>
          <p:nvPr/>
        </p:nvCxnSpPr>
        <p:spPr>
          <a:xfrm>
            <a:off x="6095999" y="2788168"/>
            <a:ext cx="3011249" cy="20237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0ADCF90-DC88-40CD-B7C7-EB78712D37EE}"/>
              </a:ext>
            </a:extLst>
          </p:cNvPr>
          <p:cNvSpPr/>
          <p:nvPr/>
        </p:nvSpPr>
        <p:spPr>
          <a:xfrm>
            <a:off x="1065065" y="4044454"/>
            <a:ext cx="171285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</a:t>
            </a:r>
            <a:endParaRPr lang="en-US" sz="3600" b="1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E3FA8F-5FC2-459E-B08E-23E4D4247CA6}"/>
              </a:ext>
            </a:extLst>
          </p:cNvPr>
          <p:cNvSpPr/>
          <p:nvPr/>
        </p:nvSpPr>
        <p:spPr>
          <a:xfrm>
            <a:off x="9242382" y="4044453"/>
            <a:ext cx="171285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20%</a:t>
            </a:r>
            <a:endParaRPr lang="en-US" sz="3600" b="1" cap="none" spc="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304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720840" y="311631"/>
            <a:ext cx="547116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7301510" y="355006"/>
            <a:ext cx="47701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Perancangan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566641-5911-4CF5-82D0-8641D22159B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4"/>
          <a:stretch/>
        </p:blipFill>
        <p:spPr bwMode="auto">
          <a:xfrm>
            <a:off x="231677" y="1698653"/>
            <a:ext cx="3832860" cy="4960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2" descr="Image result for google colab logo">
            <a:extLst>
              <a:ext uri="{FF2B5EF4-FFF2-40B4-BE49-F238E27FC236}">
                <a16:creationId xmlns:a16="http://schemas.microsoft.com/office/drawing/2014/main" id="{98F93679-D690-4249-BC06-EE792AB8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072" y="1395719"/>
            <a:ext cx="1535113" cy="95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26ACA3-CE70-4641-AE7A-27DE3EC08348}"/>
              </a:ext>
            </a:extLst>
          </p:cNvPr>
          <p:cNvSpPr/>
          <p:nvPr/>
        </p:nvSpPr>
        <p:spPr>
          <a:xfrm>
            <a:off x="6289040" y="2277707"/>
            <a:ext cx="439317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Google </a:t>
            </a:r>
            <a:r>
              <a:rPr lang="en-US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Colaboratory</a:t>
            </a:r>
            <a:endParaRPr 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534928-8E00-432F-950B-BFF142A6E764}"/>
              </a:ext>
            </a:extLst>
          </p:cNvPr>
          <p:cNvCxnSpPr/>
          <p:nvPr/>
        </p:nvCxnSpPr>
        <p:spPr>
          <a:xfrm>
            <a:off x="4619752" y="1698653"/>
            <a:ext cx="0" cy="42634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839663-5721-4777-9EBC-F3A49A12D041}"/>
              </a:ext>
            </a:extLst>
          </p:cNvPr>
          <p:cNvSpPr/>
          <p:nvPr/>
        </p:nvSpPr>
        <p:spPr>
          <a:xfrm>
            <a:off x="4904232" y="2825921"/>
            <a:ext cx="6096000" cy="29435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CPU : Intel Xeon CPU@2.20GHz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GPU : NVIDIA Tesla K80, 12 GB GDDR5VRAM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Storage : 33 GB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Memory : 12 GB</a:t>
            </a:r>
          </a:p>
        </p:txBody>
      </p:sp>
    </p:spTree>
    <p:extLst>
      <p:ext uri="{BB962C8B-B14F-4D97-AF65-F5344CB8AC3E}">
        <p14:creationId xmlns:p14="http://schemas.microsoft.com/office/powerpoint/2010/main" val="1275421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8696960" y="311631"/>
            <a:ext cx="349504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9418756" y="355006"/>
            <a:ext cx="26529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Preprocess</a:t>
            </a:r>
            <a:endParaRPr lang="en-US" sz="4400" b="0" i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E26C29-AEAB-467A-8E4B-49CEB3B828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16" y="2118375"/>
            <a:ext cx="5497164" cy="337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39EE5D-340A-42EE-BDD9-4799647A944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248" y="2222054"/>
            <a:ext cx="3504823" cy="326769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92490AE-BF5D-4606-9A55-57FAECFE725B}"/>
              </a:ext>
            </a:extLst>
          </p:cNvPr>
          <p:cNvSpPr/>
          <p:nvPr/>
        </p:nvSpPr>
        <p:spPr>
          <a:xfrm>
            <a:off x="6422495" y="3040787"/>
            <a:ext cx="1307338" cy="176274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2C5A52-7AAE-4504-9EFE-FB1F98184827}"/>
              </a:ext>
            </a:extLst>
          </p:cNvPr>
          <p:cNvSpPr/>
          <p:nvPr/>
        </p:nvSpPr>
        <p:spPr>
          <a:xfrm>
            <a:off x="3987183" y="1214362"/>
            <a:ext cx="470977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Resize Image</a:t>
            </a:r>
            <a:endParaRPr lang="en-US" sz="2400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7926C-533E-4586-A203-7EC04999A14F}"/>
              </a:ext>
            </a:extLst>
          </p:cNvPr>
          <p:cNvCxnSpPr>
            <a:cxnSpLocks/>
          </p:cNvCxnSpPr>
          <p:nvPr/>
        </p:nvCxnSpPr>
        <p:spPr>
          <a:xfrm flipH="1">
            <a:off x="320916" y="2016729"/>
            <a:ext cx="1151815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FDBD4FF-2B17-46FC-B53E-BF4C96A94B5A}"/>
              </a:ext>
            </a:extLst>
          </p:cNvPr>
          <p:cNvSpPr/>
          <p:nvPr/>
        </p:nvSpPr>
        <p:spPr>
          <a:xfrm>
            <a:off x="9289479" y="5485608"/>
            <a:ext cx="2021080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416x416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piksel</a:t>
            </a:r>
            <a:endParaRPr lang="en-US" sz="24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C02DA-EFD0-4A86-BDC6-6F8CB0B9BA6D}"/>
              </a:ext>
            </a:extLst>
          </p:cNvPr>
          <p:cNvSpPr/>
          <p:nvPr/>
        </p:nvSpPr>
        <p:spPr>
          <a:xfrm>
            <a:off x="1926878" y="5485608"/>
            <a:ext cx="2655282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4160x2340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piksel</a:t>
            </a:r>
            <a:endParaRPr lang="en-US" sz="24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0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>
            <a:extLst>
              <a:ext uri="{FF2B5EF4-FFF2-40B4-BE49-F238E27FC236}">
                <a16:creationId xmlns:a16="http://schemas.microsoft.com/office/drawing/2014/main" id="{0B4E8799-53BC-4DAA-99D5-FD94A68B72DD}"/>
              </a:ext>
            </a:extLst>
          </p:cNvPr>
          <p:cNvSpPr/>
          <p:nvPr/>
        </p:nvSpPr>
        <p:spPr>
          <a:xfrm flipH="1" flipV="1">
            <a:off x="7598664" y="311631"/>
            <a:ext cx="4593336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370629" y="355006"/>
            <a:ext cx="35340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Latar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Belakang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6CF127-1DD4-49E8-A938-1AE48058E200}"/>
              </a:ext>
            </a:extLst>
          </p:cNvPr>
          <p:cNvGrpSpPr/>
          <p:nvPr/>
        </p:nvGrpSpPr>
        <p:grpSpPr>
          <a:xfrm>
            <a:off x="1846668" y="1460431"/>
            <a:ext cx="3731591" cy="2781003"/>
            <a:chOff x="328345" y="1626405"/>
            <a:chExt cx="2232571" cy="1825848"/>
          </a:xfrm>
        </p:grpSpPr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43AA3453-33F5-479F-8D47-FE66A5C87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45" y="2023723"/>
              <a:ext cx="1579650" cy="1428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769BDD-56E1-42E4-9E2F-CB1B756E0F56}"/>
                </a:ext>
              </a:extLst>
            </p:cNvPr>
            <p:cNvSpPr/>
            <p:nvPr/>
          </p:nvSpPr>
          <p:spPr>
            <a:xfrm>
              <a:off x="1255074" y="1626405"/>
              <a:ext cx="1305842" cy="6668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000" b="1" cap="none" spc="0" dirty="0">
                  <a:ln w="0"/>
                  <a:solidFill>
                    <a:srgbClr val="5F9ED7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50%</a:t>
              </a:r>
              <a:endParaRPr lang="en-US" sz="3600" b="1" cap="none" spc="0" dirty="0">
                <a:ln w="0"/>
                <a:solidFill>
                  <a:srgbClr val="5F9ED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9B3016-7374-4657-88E4-47E9EB0CC7E0}"/>
              </a:ext>
            </a:extLst>
          </p:cNvPr>
          <p:cNvSpPr/>
          <p:nvPr/>
        </p:nvSpPr>
        <p:spPr>
          <a:xfrm>
            <a:off x="705166" y="4161096"/>
            <a:ext cx="53207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pembudidaya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kepiting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rajungan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larva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kepiting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rajungan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tahapan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zoea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survival rate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sebesar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50%.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perkiraan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A6E72041-FE71-4C10-BED7-19A1E57F44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844505"/>
              </p:ext>
            </p:extLst>
          </p:nvPr>
        </p:nvGraphicFramePr>
        <p:xfrm>
          <a:off x="8210955" y="2594200"/>
          <a:ext cx="1188312" cy="590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CorelDRAW" r:id="rId5" imgW="13025734" imgH="6466845" progId="CorelDraw.Graphic.20">
                  <p:embed/>
                </p:oleObj>
              </mc:Choice>
              <mc:Fallback>
                <p:oleObj name="CorelDRAW" r:id="rId5" imgW="13025734" imgH="6466845" progId="CorelDraw.Graphic.2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FC4894A-B677-4CCD-8CE0-EA0566EE3C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0955" y="2594200"/>
                        <a:ext cx="1188312" cy="590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A1C40F4A-F03E-44C7-9EC8-C57EB3E5A0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895" y="1794924"/>
            <a:ext cx="1515760" cy="19163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21A2F4-AC5C-4990-9CB7-144A58648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08" y="1794924"/>
            <a:ext cx="1515760" cy="191638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AAD895-7C30-4CFF-B3B0-90A76363C615}"/>
              </a:ext>
            </a:extLst>
          </p:cNvPr>
          <p:cNvCxnSpPr/>
          <p:nvPr/>
        </p:nvCxnSpPr>
        <p:spPr>
          <a:xfrm>
            <a:off x="7598664" y="2753115"/>
            <a:ext cx="5083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C7ACE3-2F99-412D-89B1-BA7EEFECBF3B}"/>
              </a:ext>
            </a:extLst>
          </p:cNvPr>
          <p:cNvCxnSpPr/>
          <p:nvPr/>
        </p:nvCxnSpPr>
        <p:spPr>
          <a:xfrm>
            <a:off x="9399267" y="2753115"/>
            <a:ext cx="5083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D4F580C-BDD5-40E4-88E8-58FA377FBD4A}"/>
              </a:ext>
            </a:extLst>
          </p:cNvPr>
          <p:cNvSpPr/>
          <p:nvPr/>
        </p:nvSpPr>
        <p:spPr>
          <a:xfrm>
            <a:off x="8107042" y="2078625"/>
            <a:ext cx="946062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</a:t>
            </a:r>
          </a:p>
          <a:p>
            <a:pPr algn="ctr"/>
            <a:r>
              <a:rPr lang="en-US" sz="1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Counting</a:t>
            </a:r>
            <a:endParaRPr lang="en-US" sz="11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2E04BB-45F0-4F90-AA80-3D32EAD905C2}"/>
              </a:ext>
            </a:extLst>
          </p:cNvPr>
          <p:cNvSpPr/>
          <p:nvPr/>
        </p:nvSpPr>
        <p:spPr>
          <a:xfrm>
            <a:off x="6494418" y="4161096"/>
            <a:ext cx="532073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pembudidaya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menghitung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larva. Sampling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sebanyak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kali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diambil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rata-rata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wadah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1L.</a:t>
            </a:r>
          </a:p>
        </p:txBody>
      </p:sp>
    </p:spTree>
    <p:extLst>
      <p:ext uri="{BB962C8B-B14F-4D97-AF65-F5344CB8AC3E}">
        <p14:creationId xmlns:p14="http://schemas.microsoft.com/office/powerpoint/2010/main" val="1060756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7162800" y="311631"/>
            <a:ext cx="502920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7677960" y="355006"/>
            <a:ext cx="4393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 Extraction</a:t>
            </a:r>
            <a:endParaRPr lang="en-US" sz="4400" b="0" i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A223B9-0B92-4456-AC39-EDDF1ED8645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2"/>
          <a:stretch/>
        </p:blipFill>
        <p:spPr bwMode="auto">
          <a:xfrm>
            <a:off x="167115" y="1593864"/>
            <a:ext cx="2456342" cy="29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36129F-89D4-4EF7-9342-DDA80B494B99}"/>
              </a:ext>
            </a:extLst>
          </p:cNvPr>
          <p:cNvSpPr/>
          <p:nvPr/>
        </p:nvSpPr>
        <p:spPr>
          <a:xfrm>
            <a:off x="271813" y="4813282"/>
            <a:ext cx="11483017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Convolutional layer 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neuron 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membentuk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filter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Panjang dan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pixels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pergeseran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matriks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menghasilkan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feature map.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83EC80-888D-44E4-881A-C11850CF996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1" r="42249"/>
          <a:stretch/>
        </p:blipFill>
        <p:spPr bwMode="auto">
          <a:xfrm>
            <a:off x="2776293" y="1604104"/>
            <a:ext cx="936171" cy="293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E32FCC-49ED-4D00-870B-BD6EDC91F06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5"/>
          <a:stretch/>
        </p:blipFill>
        <p:spPr bwMode="auto">
          <a:xfrm>
            <a:off x="3516085" y="1538455"/>
            <a:ext cx="2364737" cy="29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6BBA250-CA93-4433-BD20-51682EFFD08A}"/>
              </a:ext>
            </a:extLst>
          </p:cNvPr>
          <p:cNvSpPr/>
          <p:nvPr/>
        </p:nvSpPr>
        <p:spPr>
          <a:xfrm>
            <a:off x="6096000" y="3005940"/>
            <a:ext cx="1066800" cy="738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1F4B0-1047-4131-B2BB-0CB9D64DD2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2"/>
          <a:stretch/>
        </p:blipFill>
        <p:spPr>
          <a:xfrm>
            <a:off x="7446441" y="2299003"/>
            <a:ext cx="2364737" cy="2325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8184A5-D5FC-4878-8860-5230DFA878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9"/>
          <a:stretch/>
        </p:blipFill>
        <p:spPr>
          <a:xfrm>
            <a:off x="10094819" y="2299003"/>
            <a:ext cx="1540141" cy="232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33044F-235E-41A9-86A3-38BDA33FA0E0}"/>
                  </a:ext>
                </a:extLst>
              </p:cNvPr>
              <p:cNvSpPr txBox="1"/>
              <p:nvPr/>
            </p:nvSpPr>
            <p:spPr>
              <a:xfrm>
                <a:off x="2776293" y="1424664"/>
                <a:ext cx="8798087" cy="86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1∗1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+(1∗1))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= (1+0+1) + (0+1+0) + (0+0+1)</a:t>
                </a:r>
              </a:p>
              <a:p>
                <a:r>
                  <a:rPr lang="en-US" dirty="0"/>
                  <a:t>= 4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33044F-235E-41A9-86A3-38BDA33F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293" y="1424664"/>
                <a:ext cx="8798087" cy="866648"/>
              </a:xfrm>
              <a:prstGeom prst="rect">
                <a:avLst/>
              </a:prstGeom>
              <a:blipFill>
                <a:blip r:embed="rId6"/>
                <a:stretch>
                  <a:fillRect l="-1593" r="-693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85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7162800" y="311631"/>
            <a:ext cx="502920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7677960" y="355006"/>
            <a:ext cx="43937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 Extraction</a:t>
            </a:r>
            <a:endParaRPr lang="en-US" sz="4400" b="0" i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Picture 13" descr="Image result for CNN stride example">
            <a:extLst>
              <a:ext uri="{FF2B5EF4-FFF2-40B4-BE49-F238E27FC236}">
                <a16:creationId xmlns:a16="http://schemas.microsoft.com/office/drawing/2014/main" id="{71CF333A-1100-423C-92B8-C22DF9BD287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4"/>
          <a:stretch/>
        </p:blipFill>
        <p:spPr bwMode="auto">
          <a:xfrm>
            <a:off x="4478717" y="1272751"/>
            <a:ext cx="7635559" cy="3694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618C088-BA65-4B43-AAEE-FC02C348258F}"/>
              </a:ext>
            </a:extLst>
          </p:cNvPr>
          <p:cNvSpPr/>
          <p:nvPr/>
        </p:nvSpPr>
        <p:spPr>
          <a:xfrm>
            <a:off x="271813" y="4885490"/>
            <a:ext cx="11483017" cy="1655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Max pooling layer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filter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ukuran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stride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bergeser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seluruh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feature map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berasal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convolution.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Pooling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layer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berfungsi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mengurangi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dimensi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tiap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map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kehilangan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informasi-informasi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penting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i="1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44B725-9F21-427D-9C48-3282663E6CEB}"/>
              </a:ext>
            </a:extLst>
          </p:cNvPr>
          <p:cNvSpPr/>
          <p:nvPr/>
        </p:nvSpPr>
        <p:spPr>
          <a:xfrm>
            <a:off x="963676" y="1767731"/>
            <a:ext cx="2826512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44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Pergeseran</a:t>
            </a:r>
            <a:r>
              <a:rPr lang="en-US" sz="4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filter </a:t>
            </a:r>
            <a:r>
              <a:rPr lang="en-US" sz="44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dengan</a:t>
            </a:r>
            <a:r>
              <a:rPr lang="en-US" sz="4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stride = 2</a:t>
            </a:r>
            <a:endParaRPr lang="en-US" sz="2400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3694CD-66C9-4405-9E91-EC6D0AAD6F04}"/>
              </a:ext>
            </a:extLst>
          </p:cNvPr>
          <p:cNvCxnSpPr>
            <a:cxnSpLocks/>
          </p:cNvCxnSpPr>
          <p:nvPr/>
        </p:nvCxnSpPr>
        <p:spPr>
          <a:xfrm>
            <a:off x="4296215" y="1301323"/>
            <a:ext cx="0" cy="34027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09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8275320" y="311631"/>
            <a:ext cx="391668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881751" y="355006"/>
            <a:ext cx="31899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Classification</a:t>
            </a:r>
            <a:endParaRPr lang="en-US" sz="4400" b="0" i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A2E46C-9055-4762-8CBB-07E9617B95F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660" y="1104708"/>
            <a:ext cx="7677180" cy="41541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F61640F-7D04-4D63-9590-7B5557D59899}"/>
              </a:ext>
            </a:extLst>
          </p:cNvPr>
          <p:cNvSpPr/>
          <p:nvPr/>
        </p:nvSpPr>
        <p:spPr>
          <a:xfrm>
            <a:off x="120337" y="2622877"/>
            <a:ext cx="282651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44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</a:t>
            </a:r>
          </a:p>
          <a:p>
            <a:pPr algn="r"/>
            <a:r>
              <a:rPr lang="en-US" sz="44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Connected</a:t>
            </a:r>
          </a:p>
          <a:p>
            <a:pPr algn="r"/>
            <a:r>
              <a:rPr lang="en-US" sz="4400" b="1" i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Layer</a:t>
            </a:r>
            <a:endParaRPr lang="en-US" sz="24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84F29C-7BAF-4301-B037-39FE741A059E}"/>
              </a:ext>
            </a:extLst>
          </p:cNvPr>
          <p:cNvCxnSpPr/>
          <p:nvPr/>
        </p:nvCxnSpPr>
        <p:spPr>
          <a:xfrm>
            <a:off x="3229864" y="1735229"/>
            <a:ext cx="0" cy="42634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DCEBBF8-FF2A-4951-B456-BC6F5D977D13}"/>
              </a:ext>
            </a:extLst>
          </p:cNvPr>
          <p:cNvSpPr/>
          <p:nvPr/>
        </p:nvSpPr>
        <p:spPr>
          <a:xfrm>
            <a:off x="3412744" y="4674759"/>
            <a:ext cx="1913597" cy="478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n-US" sz="1200" i="1" dirty="0">
                <a:ea typeface="Calibri" panose="020F0502020204030204" pitchFamily="34" charset="0"/>
                <a:cs typeface="Times New Roman" panose="02020603050405020304" pitchFamily="18" charset="0"/>
              </a:rPr>
              <a:t>Feature map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di</a:t>
            </a:r>
            <a:r>
              <a:rPr lang="en-US" sz="1200" i="1" dirty="0">
                <a:ea typeface="Calibri" panose="020F0502020204030204" pitchFamily="34" charset="0"/>
                <a:cs typeface="Times New Roman" panose="02020603050405020304" pitchFamily="18" charset="0"/>
              </a:rPr>
              <a:t> convert </a:t>
            </a:r>
            <a:r>
              <a:rPr lang="en-US" sz="1200" dirty="0" err="1"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200" i="1" dirty="0">
                <a:ea typeface="Calibri" panose="020F0502020204030204" pitchFamily="34" charset="0"/>
                <a:cs typeface="Times New Roman" panose="02020603050405020304" pitchFamily="18" charset="0"/>
              </a:rPr>
              <a:t> vector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F13F73-F0ED-4689-8CDA-01EDF6BA2CFC}"/>
              </a:ext>
            </a:extLst>
          </p:cNvPr>
          <p:cNvSpPr/>
          <p:nvPr/>
        </p:nvSpPr>
        <p:spPr>
          <a:xfrm>
            <a:off x="6497451" y="5487243"/>
            <a:ext cx="1913597" cy="281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n-US" sz="1200" i="1" dirty="0">
                <a:ea typeface="Calibri" panose="020F0502020204030204" pitchFamily="34" charset="0"/>
                <a:cs typeface="Times New Roman" panose="02020603050405020304" pitchFamily="18" charset="0"/>
              </a:rPr>
              <a:t>Hidden layer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CF5D14-B543-47C1-BD13-B215F6286C03}"/>
              </a:ext>
            </a:extLst>
          </p:cNvPr>
          <p:cNvSpPr/>
          <p:nvPr/>
        </p:nvSpPr>
        <p:spPr>
          <a:xfrm>
            <a:off x="9581123" y="4680359"/>
            <a:ext cx="1913597" cy="478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n-US" sz="1200" i="1" dirty="0">
                <a:ea typeface="Calibri" panose="020F0502020204030204" pitchFamily="34" charset="0"/>
                <a:cs typeface="Times New Roman" panose="02020603050405020304" pitchFamily="18" charset="0"/>
              </a:rPr>
              <a:t>Activation map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sz="1200" dirty="0" err="1"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  <a:cs typeface="Times New Roman" panose="02020603050405020304" pitchFamily="18" charset="0"/>
              </a:rPr>
              <a:t>klasifikasi</a:t>
            </a:r>
            <a:endParaRPr lang="en-US" sz="1200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34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8275320" y="311631"/>
            <a:ext cx="391668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974918" y="355006"/>
            <a:ext cx="30967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endParaRPr lang="en-US" sz="4400" b="0" i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437D4-F654-481F-BA55-EB1ED2220A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9" t="30209" b="10972"/>
          <a:stretch/>
        </p:blipFill>
        <p:spPr>
          <a:xfrm>
            <a:off x="141737" y="1457055"/>
            <a:ext cx="5821317" cy="3482116"/>
          </a:xfrm>
          <a:prstGeom prst="rect">
            <a:avLst/>
          </a:prstGeom>
        </p:spPr>
      </p:pic>
      <p:pic>
        <p:nvPicPr>
          <p:cNvPr id="2050" name="Picture 2" descr="Image result for opencv logo png">
            <a:extLst>
              <a:ext uri="{FF2B5EF4-FFF2-40B4-BE49-F238E27FC236}">
                <a16:creationId xmlns:a16="http://schemas.microsoft.com/office/drawing/2014/main" id="{3928F68C-B0AB-404B-814B-A9D7D42F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689" y="1652513"/>
            <a:ext cx="2509024" cy="30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A800-449F-4E2A-A8EF-87EE5A708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2" y="5116390"/>
            <a:ext cx="5212346" cy="122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79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8275320" y="311631"/>
            <a:ext cx="391668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974918" y="355006"/>
            <a:ext cx="30967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  <a:endParaRPr lang="en-US" sz="4400" b="0" i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1" name="Picture 20" descr="YOLO Equations">
            <a:extLst>
              <a:ext uri="{FF2B5EF4-FFF2-40B4-BE49-F238E27FC236}">
                <a16:creationId xmlns:a16="http://schemas.microsoft.com/office/drawing/2014/main" id="{04EFF343-7036-4665-B827-F1C6639BA35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91" y="2048652"/>
            <a:ext cx="351282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437D4-F654-481F-BA55-EB1ED2220A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9" t="30209" b="10972"/>
          <a:stretch/>
        </p:blipFill>
        <p:spPr>
          <a:xfrm>
            <a:off x="573932" y="1600607"/>
            <a:ext cx="5124304" cy="3065186"/>
          </a:xfrm>
          <a:prstGeom prst="rect">
            <a:avLst/>
          </a:prstGeom>
        </p:spPr>
      </p:pic>
      <p:pic>
        <p:nvPicPr>
          <p:cNvPr id="2050" name="Picture 2" descr="Image result for opencv logo png">
            <a:extLst>
              <a:ext uri="{FF2B5EF4-FFF2-40B4-BE49-F238E27FC236}">
                <a16:creationId xmlns:a16="http://schemas.microsoft.com/office/drawing/2014/main" id="{3928F68C-B0AB-404B-814B-A9D7D42F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4" y="5015214"/>
            <a:ext cx="1495728" cy="184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557473-8ECB-458D-9C51-4822A03F7B1D}"/>
              </a:ext>
            </a:extLst>
          </p:cNvPr>
          <p:cNvCxnSpPr>
            <a:cxnSpLocks/>
          </p:cNvCxnSpPr>
          <p:nvPr/>
        </p:nvCxnSpPr>
        <p:spPr>
          <a:xfrm>
            <a:off x="6225983" y="1297291"/>
            <a:ext cx="0" cy="44868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70B33C-1D82-4C3D-8E6C-6D79DDBAA37F}"/>
                  </a:ext>
                </a:extLst>
              </p:cNvPr>
              <p:cNvSpPr txBox="1"/>
              <p:nvPr/>
            </p:nvSpPr>
            <p:spPr>
              <a:xfrm>
                <a:off x="8974918" y="2382105"/>
                <a:ext cx="738062" cy="25149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b="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70B33C-1D82-4C3D-8E6C-6D79DDBAA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918" y="2382105"/>
                <a:ext cx="738062" cy="25149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42C1D96-2648-48CB-8FCF-6D8A12E7D602}"/>
              </a:ext>
            </a:extLst>
          </p:cNvPr>
          <p:cNvSpPr/>
          <p:nvPr/>
        </p:nvSpPr>
        <p:spPr>
          <a:xfrm>
            <a:off x="9460330" y="2386333"/>
            <a:ext cx="261631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koordinat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tengah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x</a:t>
            </a:r>
          </a:p>
          <a:p>
            <a:pPr lvl="0" algn="just">
              <a:spcAft>
                <a:spcPts val="600"/>
              </a:spcAft>
            </a:pP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koordinat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tengah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</a:p>
          <a:p>
            <a:pPr lvl="0" algn="just">
              <a:spcAft>
                <a:spcPts val="600"/>
              </a:spcAft>
            </a:pP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lebar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terdeteksi</a:t>
            </a:r>
            <a:endParaRPr lang="en-US" sz="14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terdeteksi</a:t>
            </a:r>
            <a:endParaRPr lang="en-US" sz="14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koordinat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x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ujung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b.box</a:t>
            </a:r>
            <a:endParaRPr lang="en-US" sz="1400" i="1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koordinat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ujung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b.box</a:t>
            </a:r>
            <a:endParaRPr lang="en-US" sz="1400" i="1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lebar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anchor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400" i="1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b.box</a:t>
            </a:r>
            <a:endParaRPr lang="en-US" sz="14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anchor</a:t>
            </a:r>
            <a:r>
              <a:rPr lang="en-US" sz="1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400" i="1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b.box</a:t>
            </a:r>
            <a:endParaRPr lang="en-US" sz="14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26D964-BE78-4603-925B-97F11C71BEC5}"/>
              </a:ext>
            </a:extLst>
          </p:cNvPr>
          <p:cNvSpPr/>
          <p:nvPr/>
        </p:nvSpPr>
        <p:spPr>
          <a:xfrm>
            <a:off x="9419103" y="2061490"/>
            <a:ext cx="1514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n-US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lang="en-US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740194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9435830" y="311631"/>
            <a:ext cx="275617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9827843" y="355006"/>
            <a:ext cx="22438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i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Counting</a:t>
            </a:r>
            <a:endParaRPr lang="en-US" sz="4400" b="0" i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0ECB9-A6C9-4D08-A36E-ADA5A7FDF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7" y="2940034"/>
            <a:ext cx="4024958" cy="301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7FC148-DAC5-4917-B483-191D255D0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139"/>
          <a:stretch/>
        </p:blipFill>
        <p:spPr>
          <a:xfrm>
            <a:off x="3474395" y="1441439"/>
            <a:ext cx="6549634" cy="4372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52D337-B012-4CF8-943A-6B162A1D8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489" y="4409314"/>
            <a:ext cx="1228725" cy="14668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923834-4A86-4A65-9AF8-B10FF021B788}"/>
              </a:ext>
            </a:extLst>
          </p:cNvPr>
          <p:cNvCxnSpPr>
            <a:cxnSpLocks/>
          </p:cNvCxnSpPr>
          <p:nvPr/>
        </p:nvCxnSpPr>
        <p:spPr>
          <a:xfrm>
            <a:off x="4484451" y="5058383"/>
            <a:ext cx="14264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8B0BA0-A59D-4A11-967C-E56F2E200FAD}"/>
              </a:ext>
            </a:extLst>
          </p:cNvPr>
          <p:cNvCxnSpPr>
            <a:cxnSpLocks/>
          </p:cNvCxnSpPr>
          <p:nvPr/>
        </p:nvCxnSpPr>
        <p:spPr>
          <a:xfrm flipV="1">
            <a:off x="4484451" y="2107123"/>
            <a:ext cx="1829263" cy="29642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9E07E-9895-4195-B486-8ABAE0500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981" y="3019006"/>
            <a:ext cx="4834682" cy="2780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2890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507803" y="311631"/>
            <a:ext cx="568419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869212" y="355006"/>
            <a:ext cx="520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Analisis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kinerja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BC25A9-5F4E-4D6D-B72F-65480B3A003F}"/>
              </a:ext>
            </a:extLst>
          </p:cNvPr>
          <p:cNvSpPr/>
          <p:nvPr/>
        </p:nvSpPr>
        <p:spPr>
          <a:xfrm>
            <a:off x="4642472" y="2596675"/>
            <a:ext cx="7594060" cy="222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True Positive	: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data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positif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terklasifikasi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benar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oleh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endParaRPr lang="en-US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False Positive	: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data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positif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terklasifikasi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salah oleh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endParaRPr lang="en-US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False Negative	: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data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negatif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terklasifikasi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salah oleh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endParaRPr lang="en-US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True Negative	: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data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negatif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terklasifikasi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benar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oleh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endParaRPr lang="en-US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8020B2-3898-4CFA-BA16-49396E317C4F}"/>
                  </a:ext>
                </a:extLst>
              </p:cNvPr>
              <p:cNvSpPr/>
              <p:nvPr/>
            </p:nvSpPr>
            <p:spPr>
              <a:xfrm>
                <a:off x="120337" y="5310488"/>
                <a:ext cx="452213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𝐴𝑘𝑢𝑟𝑎𝑠𝑖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𝑇𝑁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𝑇𝑁</m:t>
                              </m:r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8020B2-3898-4CFA-BA16-49396E317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7" y="5310488"/>
                <a:ext cx="4522135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confusion matrix png">
            <a:extLst>
              <a:ext uri="{FF2B5EF4-FFF2-40B4-BE49-F238E27FC236}">
                <a16:creationId xmlns:a16="http://schemas.microsoft.com/office/drawing/2014/main" id="{2ED4543D-8BCD-4090-B2EF-9C24DA8B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44390"/>
            <a:ext cx="4522135" cy="339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89F344E-756D-4A09-BE52-69746C340D51}"/>
              </a:ext>
            </a:extLst>
          </p:cNvPr>
          <p:cNvSpPr/>
          <p:nvPr/>
        </p:nvSpPr>
        <p:spPr>
          <a:xfrm>
            <a:off x="4722779" y="1782945"/>
            <a:ext cx="482005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Confussion</a:t>
            </a:r>
            <a:r>
              <a:rPr lang="en-US" sz="44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Matrix</a:t>
            </a:r>
            <a:endParaRPr lang="en-US" sz="24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069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507803" y="311631"/>
            <a:ext cx="568419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869212" y="355006"/>
            <a:ext cx="520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Analisis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kinerja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8FEA41-0C1B-4A99-98B0-F52531357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436797"/>
              </p:ext>
            </p:extLst>
          </p:nvPr>
        </p:nvGraphicFramePr>
        <p:xfrm>
          <a:off x="317416" y="1858867"/>
          <a:ext cx="11754247" cy="31402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658">
                  <a:extLst>
                    <a:ext uri="{9D8B030D-6E8A-4147-A177-3AD203B41FA5}">
                      <a16:colId xmlns:a16="http://schemas.microsoft.com/office/drawing/2014/main" val="760327451"/>
                    </a:ext>
                  </a:extLst>
                </a:gridCol>
                <a:gridCol w="2041832">
                  <a:extLst>
                    <a:ext uri="{9D8B030D-6E8A-4147-A177-3AD203B41FA5}">
                      <a16:colId xmlns:a16="http://schemas.microsoft.com/office/drawing/2014/main" val="3585437751"/>
                    </a:ext>
                  </a:extLst>
                </a:gridCol>
                <a:gridCol w="2013658">
                  <a:extLst>
                    <a:ext uri="{9D8B030D-6E8A-4147-A177-3AD203B41FA5}">
                      <a16:colId xmlns:a16="http://schemas.microsoft.com/office/drawing/2014/main" val="2694949679"/>
                    </a:ext>
                  </a:extLst>
                </a:gridCol>
                <a:gridCol w="2064073">
                  <a:extLst>
                    <a:ext uri="{9D8B030D-6E8A-4147-A177-3AD203B41FA5}">
                      <a16:colId xmlns:a16="http://schemas.microsoft.com/office/drawing/2014/main" val="2789742084"/>
                    </a:ext>
                  </a:extLst>
                </a:gridCol>
                <a:gridCol w="1802316">
                  <a:extLst>
                    <a:ext uri="{9D8B030D-6E8A-4147-A177-3AD203B41FA5}">
                      <a16:colId xmlns:a16="http://schemas.microsoft.com/office/drawing/2014/main" val="1291148118"/>
                    </a:ext>
                  </a:extLst>
                </a:gridCol>
                <a:gridCol w="1818710">
                  <a:extLst>
                    <a:ext uri="{9D8B030D-6E8A-4147-A177-3AD203B41FA5}">
                      <a16:colId xmlns:a16="http://schemas.microsoft.com/office/drawing/2014/main" val="3278665607"/>
                    </a:ext>
                  </a:extLst>
                </a:gridCol>
              </a:tblGrid>
              <a:tr h="1369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Jumlah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dirty="0" err="1">
                          <a:effectLst/>
                        </a:rPr>
                        <a:t>Iterasi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mAP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True Positive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False Negative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False Positive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True Negative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extLst>
                  <a:ext uri="{0D108BD9-81ED-4DB2-BD59-A6C34878D82A}">
                    <a16:rowId xmlns:a16="http://schemas.microsoft.com/office/drawing/2014/main" val="3154551492"/>
                  </a:ext>
                </a:extLst>
              </a:tr>
              <a:tr h="4427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1000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70.12%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419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202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96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/>
                </a:tc>
                <a:extLst>
                  <a:ext uri="{0D108BD9-81ED-4DB2-BD59-A6C34878D82A}">
                    <a16:rowId xmlns:a16="http://schemas.microsoft.com/office/drawing/2014/main" val="1695483345"/>
                  </a:ext>
                </a:extLst>
              </a:tr>
              <a:tr h="4427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2000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86.16%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553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68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75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/>
                </a:tc>
                <a:extLst>
                  <a:ext uri="{0D108BD9-81ED-4DB2-BD59-A6C34878D82A}">
                    <a16:rowId xmlns:a16="http://schemas.microsoft.com/office/drawing/2014/main" val="3686657704"/>
                  </a:ext>
                </a:extLst>
              </a:tr>
              <a:tr h="4427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3000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63.73%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367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49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254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/>
                </a:tc>
                <a:extLst>
                  <a:ext uri="{0D108BD9-81ED-4DB2-BD59-A6C34878D82A}">
                    <a16:rowId xmlns:a16="http://schemas.microsoft.com/office/drawing/2014/main" val="3631382646"/>
                  </a:ext>
                </a:extLst>
              </a:tr>
              <a:tr h="4427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4000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64.14%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389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232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44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0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160143" marR="160143" marT="0" marB="0"/>
                </a:tc>
                <a:extLst>
                  <a:ext uri="{0D108BD9-81ED-4DB2-BD59-A6C34878D82A}">
                    <a16:rowId xmlns:a16="http://schemas.microsoft.com/office/drawing/2014/main" val="306233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403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507803" y="311631"/>
            <a:ext cx="568419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869212" y="355006"/>
            <a:ext cx="520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Analisis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kinerja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143BA9-D747-4662-BD85-2E4CA7EA7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20166"/>
              </p:ext>
            </p:extLst>
          </p:nvPr>
        </p:nvGraphicFramePr>
        <p:xfrm>
          <a:off x="505837" y="1601025"/>
          <a:ext cx="10642059" cy="43125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398">
                  <a:extLst>
                    <a:ext uri="{9D8B030D-6E8A-4147-A177-3AD203B41FA5}">
                      <a16:colId xmlns:a16="http://schemas.microsoft.com/office/drawing/2014/main" val="3080270324"/>
                    </a:ext>
                  </a:extLst>
                </a:gridCol>
                <a:gridCol w="4947141">
                  <a:extLst>
                    <a:ext uri="{9D8B030D-6E8A-4147-A177-3AD203B41FA5}">
                      <a16:colId xmlns:a16="http://schemas.microsoft.com/office/drawing/2014/main" val="3951782701"/>
                    </a:ext>
                  </a:extLst>
                </a:gridCol>
                <a:gridCol w="4368520">
                  <a:extLst>
                    <a:ext uri="{9D8B030D-6E8A-4147-A177-3AD203B41FA5}">
                      <a16:colId xmlns:a16="http://schemas.microsoft.com/office/drawing/2014/main" val="1011490389"/>
                    </a:ext>
                  </a:extLst>
                </a:gridCol>
              </a:tblGrid>
              <a:tr h="5153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Data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Jumlah</a:t>
                      </a:r>
                      <a:r>
                        <a:rPr lang="en-US" sz="2400" dirty="0">
                          <a:effectLst/>
                        </a:rPr>
                        <a:t> larva pada </a:t>
                      </a:r>
                      <a:r>
                        <a:rPr lang="en-US" sz="2400" dirty="0" err="1">
                          <a:effectLst/>
                        </a:rPr>
                        <a:t>gambar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Jumlah</a:t>
                      </a:r>
                      <a:r>
                        <a:rPr lang="en-US" sz="2400" dirty="0">
                          <a:effectLst/>
                        </a:rPr>
                        <a:t> larva yang </a:t>
                      </a:r>
                      <a:r>
                        <a:rPr lang="en-US" sz="2400" dirty="0" err="1">
                          <a:effectLst/>
                        </a:rPr>
                        <a:t>terdeteksi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7263038"/>
                  </a:ext>
                </a:extLst>
              </a:tr>
              <a:tr h="7594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Data 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13 larva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12 larva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280414"/>
                  </a:ext>
                </a:extLst>
              </a:tr>
              <a:tr h="7594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Data 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42 larva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40 larva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9419872"/>
                  </a:ext>
                </a:extLst>
              </a:tr>
              <a:tr h="7594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Data 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53 larva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45 larva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2054235"/>
                  </a:ext>
                </a:extLst>
              </a:tr>
              <a:tr h="7594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Data 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11 larva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 larva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9295317"/>
                  </a:ext>
                </a:extLst>
              </a:tr>
              <a:tr h="7594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Data 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79 larva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72 larva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9176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59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507803" y="311631"/>
            <a:ext cx="568419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869212" y="355006"/>
            <a:ext cx="520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Analisis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kinerja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CBBEF2-B9CB-49A6-A938-75DB8E0B7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12" y="1677827"/>
            <a:ext cx="7604944" cy="4277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A1C094-335C-42F4-B4A8-979FB9E81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12" y="1261546"/>
            <a:ext cx="2715262" cy="493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7598664" y="311631"/>
            <a:ext cx="4593336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370629" y="355006"/>
            <a:ext cx="35340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Latar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Belakang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BC3A9F-3A14-42FC-B7A6-681C0DFDF43B}"/>
              </a:ext>
            </a:extLst>
          </p:cNvPr>
          <p:cNvGrpSpPr/>
          <p:nvPr/>
        </p:nvGrpSpPr>
        <p:grpSpPr>
          <a:xfrm>
            <a:off x="766734" y="1771829"/>
            <a:ext cx="9608501" cy="999224"/>
            <a:chOff x="766734" y="2212471"/>
            <a:chExt cx="9608501" cy="99922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10D38A-0ABD-44BE-A67E-A2D83F90F41C}"/>
                </a:ext>
              </a:extLst>
            </p:cNvPr>
            <p:cNvSpPr/>
            <p:nvPr/>
          </p:nvSpPr>
          <p:spPr>
            <a:xfrm>
              <a:off x="766734" y="2412823"/>
              <a:ext cx="364599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0"/>
                  <a:solidFill>
                    <a:schemeClr val="accen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Survival Rate =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693EAA-562D-44FA-9DD2-BD6CFE7FFFA9}"/>
                </a:ext>
              </a:extLst>
            </p:cNvPr>
            <p:cNvSpPr/>
            <p:nvPr/>
          </p:nvSpPr>
          <p:spPr>
            <a:xfrm>
              <a:off x="3850994" y="2212471"/>
              <a:ext cx="4857927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err="1">
                  <a:ln w="0"/>
                  <a:solidFill>
                    <a:schemeClr val="accen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Jumlah</a:t>
              </a:r>
              <a:r>
                <a:rPr lang="en-US" sz="2400" b="1" cap="none" spc="0" dirty="0">
                  <a:ln w="0"/>
                  <a:solidFill>
                    <a:schemeClr val="accen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Larva </a:t>
              </a:r>
              <a:r>
                <a:rPr lang="en-US" sz="2400" b="1" cap="none" spc="0" dirty="0" err="1">
                  <a:ln w="0"/>
                  <a:solidFill>
                    <a:schemeClr val="accen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Akhir</a:t>
              </a:r>
              <a:endParaRPr lang="en-US" sz="24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A45925-F994-409E-BC93-28741C14A110}"/>
                </a:ext>
              </a:extLst>
            </p:cNvPr>
            <p:cNvSpPr/>
            <p:nvPr/>
          </p:nvSpPr>
          <p:spPr>
            <a:xfrm>
              <a:off x="3273676" y="2750030"/>
              <a:ext cx="601256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 err="1">
                  <a:ln w="0"/>
                  <a:solidFill>
                    <a:schemeClr val="accen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Jumlah</a:t>
              </a:r>
              <a:r>
                <a:rPr lang="en-US" sz="2400" b="1" cap="none" spc="0" dirty="0">
                  <a:ln w="0"/>
                  <a:solidFill>
                    <a:schemeClr val="accen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Larva </a:t>
              </a:r>
              <a:r>
                <a:rPr lang="en-US" sz="2400" b="1" cap="none" spc="0" dirty="0" err="1">
                  <a:ln w="0"/>
                  <a:solidFill>
                    <a:schemeClr val="accen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Awal</a:t>
              </a:r>
              <a:endParaRPr lang="en-US" sz="24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668C23-8405-4336-AEC8-600815A2BF07}"/>
                </a:ext>
              </a:extLst>
            </p:cNvPr>
            <p:cNvCxnSpPr>
              <a:cxnSpLocks/>
            </p:cNvCxnSpPr>
            <p:nvPr/>
          </p:nvCxnSpPr>
          <p:spPr>
            <a:xfrm>
              <a:off x="4507037" y="2750030"/>
              <a:ext cx="354584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1E7407-5654-4448-8625-0A767F7E31B7}"/>
                </a:ext>
              </a:extLst>
            </p:cNvPr>
            <p:cNvSpPr/>
            <p:nvPr/>
          </p:nvSpPr>
          <p:spPr>
            <a:xfrm>
              <a:off x="8241488" y="2289415"/>
              <a:ext cx="2133747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0"/>
                  <a:solidFill>
                    <a:schemeClr val="accen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 100</a:t>
              </a:r>
            </a:p>
          </p:txBody>
        </p:sp>
      </p:grpSp>
      <p:pic>
        <p:nvPicPr>
          <p:cNvPr id="6148" name="Picture 4" descr="Image result for man thinking vector png">
            <a:extLst>
              <a:ext uri="{FF2B5EF4-FFF2-40B4-BE49-F238E27FC236}">
                <a16:creationId xmlns:a16="http://schemas.microsoft.com/office/drawing/2014/main" id="{4501EB32-55AD-4F2F-9978-021B26290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9112" l="9467" r="89941">
                        <a14:foregroundMark x1="20118" y1="21302" x2="22189" y2="23964"/>
                        <a14:foregroundMark x1="19822" y1="16568" x2="26923" y2="21006"/>
                        <a14:foregroundMark x1="28402" y1="28698" x2="26923" y2="23077"/>
                        <a14:foregroundMark x1="59763" y1="74852" x2="72189" y2="85503"/>
                        <a14:foregroundMark x1="72189" y1="85503" x2="74556" y2="82249"/>
                        <a14:foregroundMark x1="71893" y1="76036" x2="64497" y2="89645"/>
                        <a14:foregroundMark x1="64497" y1="89645" x2="49704" y2="92012"/>
                        <a14:foregroundMark x1="49704" y1="92012" x2="48521" y2="81657"/>
                        <a14:foregroundMark x1="78994" y1="97633" x2="63314" y2="94970"/>
                        <a14:foregroundMark x1="63314" y1="94970" x2="67456" y2="991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75" y="2539827"/>
            <a:ext cx="2401465" cy="24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7357985-4208-4F96-82DA-5885FABEF76C}"/>
              </a:ext>
            </a:extLst>
          </p:cNvPr>
          <p:cNvSpPr/>
          <p:nvPr/>
        </p:nvSpPr>
        <p:spPr>
          <a:xfrm>
            <a:off x="1015349" y="5045423"/>
            <a:ext cx="32439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Perhitungan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sampling </a:t>
            </a:r>
          </a:p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perasaan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BCEFE0-95E8-4F83-ACB9-9DB36E9E4F50}"/>
              </a:ext>
            </a:extLst>
          </p:cNvPr>
          <p:cNvSpPr/>
          <p:nvPr/>
        </p:nvSpPr>
        <p:spPr>
          <a:xfrm>
            <a:off x="7131293" y="4730249"/>
            <a:ext cx="32439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 counting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diakibatkan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pergerakan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larva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2" name="Picture 8" descr="Image result for man stress vector png">
            <a:extLst>
              <a:ext uri="{FF2B5EF4-FFF2-40B4-BE49-F238E27FC236}">
                <a16:creationId xmlns:a16="http://schemas.microsoft.com/office/drawing/2014/main" id="{01C481A7-E2C2-452D-9588-F0482713A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669" b="69527" l="27219" r="71893">
                        <a14:foregroundMark x1="45562" y1="69527" x2="53846" y2="69231"/>
                        <a14:foregroundMark x1="27219" y1="47633" x2="29290" y2="50296"/>
                        <a14:foregroundMark x1="71893" y1="47929" x2="71893" y2="50296"/>
                        <a14:foregroundMark x1="50000" y1="34911" x2="50000" y2="34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96" t="18367" r="23786" b="26172"/>
          <a:stretch/>
        </p:blipFill>
        <p:spPr bwMode="auto">
          <a:xfrm>
            <a:off x="7779270" y="2357199"/>
            <a:ext cx="2413852" cy="257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64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507803" y="311631"/>
            <a:ext cx="568419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869212" y="355006"/>
            <a:ext cx="520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Analisis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kinerja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23BA7E7-BEA7-4912-9EC4-2BFE0CF298BB}"/>
              </a:ext>
            </a:extLst>
          </p:cNvPr>
          <p:cNvSpPr/>
          <p:nvPr/>
        </p:nvSpPr>
        <p:spPr>
          <a:xfrm>
            <a:off x="5811520" y="1971367"/>
            <a:ext cx="579120" cy="34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40B9C5-B24A-437E-A445-39471901E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1" y="2243005"/>
            <a:ext cx="5360451" cy="30152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CBBEF2-B9CB-49A6-A938-75DB8E0B7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29" y="2240739"/>
            <a:ext cx="5364480" cy="30175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B98542-37CA-4622-8916-6D0AB8F7D5CD}"/>
              </a:ext>
            </a:extLst>
          </p:cNvPr>
          <p:cNvSpPr/>
          <p:nvPr/>
        </p:nvSpPr>
        <p:spPr>
          <a:xfrm>
            <a:off x="677434" y="5712428"/>
            <a:ext cx="303503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1</a:t>
            </a:r>
            <a:endParaRPr lang="en-US" sz="44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4535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507803" y="311631"/>
            <a:ext cx="568419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869212" y="355006"/>
            <a:ext cx="520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Analisis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kinerja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23BA7E7-BEA7-4912-9EC4-2BFE0CF298BB}"/>
              </a:ext>
            </a:extLst>
          </p:cNvPr>
          <p:cNvSpPr/>
          <p:nvPr/>
        </p:nvSpPr>
        <p:spPr>
          <a:xfrm>
            <a:off x="5811520" y="1971367"/>
            <a:ext cx="579120" cy="34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54861-FA83-4F42-B62F-A1B34CC86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4" y="2351717"/>
            <a:ext cx="5364480" cy="3017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6C31D-3123-4384-9229-DD302F449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56" y="2351717"/>
            <a:ext cx="5364480" cy="30175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097028-A675-4E13-8C49-FBAD1C3847BE}"/>
              </a:ext>
            </a:extLst>
          </p:cNvPr>
          <p:cNvSpPr/>
          <p:nvPr/>
        </p:nvSpPr>
        <p:spPr>
          <a:xfrm>
            <a:off x="677434" y="5712428"/>
            <a:ext cx="303503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2</a:t>
            </a:r>
            <a:endParaRPr lang="en-US" sz="44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4802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507803" y="311631"/>
            <a:ext cx="568419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869212" y="355006"/>
            <a:ext cx="520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Analisis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kinerja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23BA7E7-BEA7-4912-9EC4-2BFE0CF298BB}"/>
              </a:ext>
            </a:extLst>
          </p:cNvPr>
          <p:cNvSpPr/>
          <p:nvPr/>
        </p:nvSpPr>
        <p:spPr>
          <a:xfrm>
            <a:off x="5811520" y="1971367"/>
            <a:ext cx="579120" cy="34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D42B0-7DFA-46E9-94FB-6336B81D3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0" y="2083309"/>
            <a:ext cx="5364480" cy="3017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4041A-E192-4636-8B7B-196E35BA2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83" y="2083309"/>
            <a:ext cx="5364480" cy="30175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6E95A8-2AAC-4BA0-8D22-66213CD49948}"/>
              </a:ext>
            </a:extLst>
          </p:cNvPr>
          <p:cNvSpPr/>
          <p:nvPr/>
        </p:nvSpPr>
        <p:spPr>
          <a:xfrm>
            <a:off x="677434" y="5712428"/>
            <a:ext cx="303503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3</a:t>
            </a:r>
            <a:endParaRPr lang="en-US" sz="44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224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507803" y="311631"/>
            <a:ext cx="568419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869212" y="355006"/>
            <a:ext cx="520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Analisis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kinerja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23BA7E7-BEA7-4912-9EC4-2BFE0CF298BB}"/>
              </a:ext>
            </a:extLst>
          </p:cNvPr>
          <p:cNvSpPr/>
          <p:nvPr/>
        </p:nvSpPr>
        <p:spPr>
          <a:xfrm>
            <a:off x="5811520" y="1971367"/>
            <a:ext cx="579120" cy="34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6E95A8-2AAC-4BA0-8D22-66213CD49948}"/>
              </a:ext>
            </a:extLst>
          </p:cNvPr>
          <p:cNvSpPr/>
          <p:nvPr/>
        </p:nvSpPr>
        <p:spPr>
          <a:xfrm>
            <a:off x="677434" y="5712428"/>
            <a:ext cx="303503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4</a:t>
            </a:r>
            <a:endParaRPr lang="en-US" sz="44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DC9A2-78B9-4CC2-A066-5B490217F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9" y="2082573"/>
            <a:ext cx="5364480" cy="3017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94F139-EF8C-4C19-87E3-5B59C7A27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911" y="2082573"/>
            <a:ext cx="536448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99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507803" y="311631"/>
            <a:ext cx="568419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869212" y="355006"/>
            <a:ext cx="520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Analisis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kinerja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23BA7E7-BEA7-4912-9EC4-2BFE0CF298BB}"/>
              </a:ext>
            </a:extLst>
          </p:cNvPr>
          <p:cNvSpPr/>
          <p:nvPr/>
        </p:nvSpPr>
        <p:spPr>
          <a:xfrm>
            <a:off x="5811520" y="1971367"/>
            <a:ext cx="579120" cy="34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6E95A8-2AAC-4BA0-8D22-66213CD49948}"/>
              </a:ext>
            </a:extLst>
          </p:cNvPr>
          <p:cNvSpPr/>
          <p:nvPr/>
        </p:nvSpPr>
        <p:spPr>
          <a:xfrm>
            <a:off x="677434" y="5712428"/>
            <a:ext cx="303503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5</a:t>
            </a:r>
            <a:endParaRPr lang="en-US" sz="44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D9E75-B927-45B2-9E3E-1021A906A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51" y="1675815"/>
            <a:ext cx="2288999" cy="4161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6D588-659E-4A40-8E40-6FA83A9DD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151" y="1631048"/>
            <a:ext cx="2288286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79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8869679" y="311631"/>
            <a:ext cx="3322318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9231397" y="355006"/>
            <a:ext cx="28402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Kesimpulan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E4518-786E-4DEB-B116-D2E8DF786CD5}"/>
              </a:ext>
            </a:extLst>
          </p:cNvPr>
          <p:cNvSpPr/>
          <p:nvPr/>
        </p:nvSpPr>
        <p:spPr>
          <a:xfrm>
            <a:off x="240356" y="1451838"/>
            <a:ext cx="11873920" cy="444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deteksi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perhitungan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larva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kepiting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rajungan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algoritma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deep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leraning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YOLO V3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mendeteksi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objek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Gambar di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ambil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kamera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di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kumpulkan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diberi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label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secara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manual. Gambar yang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telah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label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latih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menghasilkan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sebuah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file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bobot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Metode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mengekstraksi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fitur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kalsifikasi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Convolutional Neural Network yang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didalamnya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terdapat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106 layer. Hasil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deteksi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program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visualisasi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secara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otomatis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menggambarkan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bounding box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sekitar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objek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terdeteksi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gambar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Bounding box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kemudian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dihitung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menentukan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hasil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seluruh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larva pada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gambar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US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menghasilkan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akurasi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sebesar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86.16%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parameter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batch 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64,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subdivision 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32, 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width 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416,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height 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416,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channels 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3,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learning rate 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0.001,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steps 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1600 dan 1800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scale 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0.1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serta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max_batches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iterasinya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mencapai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2000.</a:t>
            </a:r>
            <a:endParaRPr lang="en-US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60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10424159" y="311631"/>
            <a:ext cx="1767837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10603312" y="355006"/>
            <a:ext cx="14683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Saran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AE9BDA-5161-4DE3-9423-57CCF890D919}"/>
              </a:ext>
            </a:extLst>
          </p:cNvPr>
          <p:cNvSpPr/>
          <p:nvPr/>
        </p:nvSpPr>
        <p:spPr>
          <a:xfrm>
            <a:off x="77724" y="1698653"/>
            <a:ext cx="11993939" cy="389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telah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dibuat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masih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ditingkatkan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akurasinya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menambahkan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data training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hingga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mencapai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2000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gambar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/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File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konfigurasi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YOLO juga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ubah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meningkatkan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akurasi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merubah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parameter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width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height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max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batch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layer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stride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dan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learning rate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US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diimplementasi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berbagai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bidang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diharaokan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hanya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bidang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aquaculture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tapi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diterapkan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bidang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lain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peternakan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pertanian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kedokteran,dll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mengubah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data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training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nya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US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Framework yang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darknet,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namun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masih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ada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framework lain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Tensorflow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Darkflow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gabungan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darknet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i="1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tensorflow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) yang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mempermudah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pemrosesan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39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8AAB1A-4744-4A15-876E-F3614B56FBCC}"/>
              </a:ext>
            </a:extLst>
          </p:cNvPr>
          <p:cNvGrpSpPr/>
          <p:nvPr/>
        </p:nvGrpSpPr>
        <p:grpSpPr>
          <a:xfrm>
            <a:off x="4095212" y="1115330"/>
            <a:ext cx="4001577" cy="1282429"/>
            <a:chOff x="1799785" y="1160958"/>
            <a:chExt cx="8592429" cy="886968"/>
          </a:xfrm>
        </p:grpSpPr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450F5D5A-3C6C-47E7-9EB4-39701CDE575A}"/>
                </a:ext>
              </a:extLst>
            </p:cNvPr>
            <p:cNvSpPr/>
            <p:nvPr/>
          </p:nvSpPr>
          <p:spPr>
            <a:xfrm flipH="1">
              <a:off x="1799785" y="1160958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100D4E2E-7CB0-46F9-A1F3-13C76AFB6A5A}"/>
                </a:ext>
              </a:extLst>
            </p:cNvPr>
            <p:cNvSpPr/>
            <p:nvPr/>
          </p:nvSpPr>
          <p:spPr>
            <a:xfrm>
              <a:off x="6095999" y="1160958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CDFB80-76B7-4D8C-B8A1-69B82A9426D5}"/>
              </a:ext>
            </a:extLst>
          </p:cNvPr>
          <p:cNvGrpSpPr/>
          <p:nvPr/>
        </p:nvGrpSpPr>
        <p:grpSpPr>
          <a:xfrm>
            <a:off x="1799785" y="311631"/>
            <a:ext cx="8592429" cy="886968"/>
            <a:chOff x="1799785" y="311631"/>
            <a:chExt cx="8592429" cy="886968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9B462834-D90C-474F-9FAA-EB94ADA344B9}"/>
                </a:ext>
              </a:extLst>
            </p:cNvPr>
            <p:cNvSpPr/>
            <p:nvPr/>
          </p:nvSpPr>
          <p:spPr>
            <a:xfrm flipH="1">
              <a:off x="1799785" y="311631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32BC50-1BEF-4146-84BF-5EEA71C3957F}"/>
                </a:ext>
              </a:extLst>
            </p:cNvPr>
            <p:cNvSpPr/>
            <p:nvPr/>
          </p:nvSpPr>
          <p:spPr>
            <a:xfrm>
              <a:off x="6095999" y="311631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324" y="39993"/>
            <a:ext cx="1193351" cy="1430245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BC396-12D0-40F9-8F56-205ADF465CB6}"/>
              </a:ext>
            </a:extLst>
          </p:cNvPr>
          <p:cNvSpPr/>
          <p:nvPr/>
        </p:nvSpPr>
        <p:spPr>
          <a:xfrm>
            <a:off x="4786886" y="1544759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32447-1274-4B23-A374-76BA044180FB}"/>
              </a:ext>
            </a:extLst>
          </p:cNvPr>
          <p:cNvGrpSpPr/>
          <p:nvPr/>
        </p:nvGrpSpPr>
        <p:grpSpPr>
          <a:xfrm flipV="1">
            <a:off x="1346931" y="6007608"/>
            <a:ext cx="9498135" cy="886968"/>
            <a:chOff x="1799785" y="311631"/>
            <a:chExt cx="8592429" cy="886968"/>
          </a:xfrm>
        </p:grpSpPr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395094CC-8E81-400D-B8F5-FAEBD365EDCB}"/>
                </a:ext>
              </a:extLst>
            </p:cNvPr>
            <p:cNvSpPr/>
            <p:nvPr/>
          </p:nvSpPr>
          <p:spPr>
            <a:xfrm flipH="1">
              <a:off x="1799785" y="311631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B88DB669-699E-4919-A71D-DEC772265FBF}"/>
                </a:ext>
              </a:extLst>
            </p:cNvPr>
            <p:cNvSpPr/>
            <p:nvPr/>
          </p:nvSpPr>
          <p:spPr>
            <a:xfrm>
              <a:off x="6095999" y="311631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1933955" y="6309801"/>
            <a:ext cx="8324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1895095" y="5990577"/>
            <a:ext cx="8324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5EECEB-EC9B-4F35-9110-F8BDC1F7C23D}"/>
              </a:ext>
            </a:extLst>
          </p:cNvPr>
          <p:cNvSpPr/>
          <p:nvPr/>
        </p:nvSpPr>
        <p:spPr>
          <a:xfrm>
            <a:off x="2862304" y="3532448"/>
            <a:ext cx="646738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Terima</a:t>
            </a:r>
            <a:r>
              <a:rPr lang="en-US" sz="8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Kasih</a:t>
            </a:r>
            <a:endParaRPr lang="en-US" sz="66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7745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507803" y="311631"/>
            <a:ext cx="568419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869212" y="355006"/>
            <a:ext cx="520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Analisis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kinerja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B431F-F4FD-42E8-BE68-7EEE20B10714}"/>
              </a:ext>
            </a:extLst>
          </p:cNvPr>
          <p:cNvSpPr/>
          <p:nvPr/>
        </p:nvSpPr>
        <p:spPr>
          <a:xfrm>
            <a:off x="265887" y="2084991"/>
            <a:ext cx="11426759" cy="379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sz="1400" b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Batch = 64</a:t>
            </a:r>
          </a:p>
          <a:p>
            <a:pPr lvl="0" algn="just">
              <a:spcAft>
                <a:spcPts val="0"/>
              </a:spcAft>
            </a:pPr>
            <a:r>
              <a:rPr lang="nn-NO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Parameter ini merupakan sebuah nilai yang menunjukkan berapa banyak data yang akan di proses oleh 1 waktu dan disebar ke neural network</a:t>
            </a:r>
          </a:p>
          <a:p>
            <a:pPr lvl="0" algn="just">
              <a:spcAft>
                <a:spcPts val="0"/>
              </a:spcAft>
            </a:pPr>
            <a:r>
              <a:rPr lang="en-US" sz="1400" b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Subdivisions = 32</a:t>
            </a:r>
          </a:p>
          <a:p>
            <a:pPr lvl="0" algn="just">
              <a:spcAft>
                <a:spcPts val="0"/>
              </a:spcAft>
            </a:pP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Parameter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nilai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digunakan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membagi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nilai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batch agar computer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kesulitan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memproses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data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sehingga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eror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pada GPU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tidak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terjadi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disebabkan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oleh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penggunaan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memori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berlebihan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lvl="0" algn="just">
              <a:spcAft>
                <a:spcPts val="0"/>
              </a:spcAft>
            </a:pPr>
            <a:r>
              <a:rPr lang="en-US" sz="1400" b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Width = 416</a:t>
            </a:r>
            <a:endParaRPr lang="en-US" sz="1200" dirty="0">
              <a:solidFill>
                <a:schemeClr val="accent1"/>
              </a:solidFill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sz="1400" b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Height = 416</a:t>
            </a:r>
          </a:p>
          <a:p>
            <a:pPr lvl="0" algn="just">
              <a:spcAft>
                <a:spcPts val="0"/>
              </a:spcAft>
            </a:pPr>
            <a:r>
              <a:rPr lang="en-US" sz="1200" i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Width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200" i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Height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merupakan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nilai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resolusi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gambar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200" i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resize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menjadi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416x416 </a:t>
            </a:r>
            <a:r>
              <a:rPr lang="en-US" sz="1200" i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pixel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400" b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Channel = 3</a:t>
            </a:r>
          </a:p>
          <a:p>
            <a:pPr algn="just"/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Gambar yang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digunakan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untuk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pelatihan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gambar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3 channel RGB (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Red,Green,Blue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)</a:t>
            </a:r>
          </a:p>
          <a:p>
            <a:pPr lvl="0" algn="just">
              <a:spcAft>
                <a:spcPts val="0"/>
              </a:spcAft>
            </a:pPr>
            <a:r>
              <a:rPr lang="en-US" sz="1400" b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Learning rate = 0.001</a:t>
            </a:r>
          </a:p>
          <a:p>
            <a:pPr lvl="0" algn="just">
              <a:spcAft>
                <a:spcPts val="0"/>
              </a:spcAft>
            </a:pP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Parameter yang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sebarapa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agresif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melakukan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pembelajaran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saat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pelatihan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lvl="0" algn="just">
              <a:spcAft>
                <a:spcPts val="0"/>
              </a:spcAft>
            </a:pPr>
            <a:r>
              <a:rPr lang="en-US" sz="1400" b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Steps = 1600, 1800</a:t>
            </a:r>
            <a:endParaRPr lang="en-US" sz="1200" b="1" dirty="0">
              <a:solidFill>
                <a:schemeClr val="accent1"/>
              </a:solidFill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sz="1400" b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Scale = 0.1, 0.1</a:t>
            </a:r>
          </a:p>
          <a:p>
            <a:pPr lvl="0" algn="just">
              <a:spcAft>
                <a:spcPts val="0"/>
              </a:spcAft>
            </a:pP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Nilai </a:t>
            </a:r>
            <a:r>
              <a:rPr lang="en-US" sz="1200" i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steps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digunakan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1600 dan 1800 yang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artinya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salama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1600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iterasi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nilai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learning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rate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konstan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setelah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itu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dikalikan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dengan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nilai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scale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dalam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hal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adalah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0.1</a:t>
            </a:r>
          </a:p>
          <a:p>
            <a:pPr lvl="0" algn="just"/>
            <a:r>
              <a:rPr lang="en-US" sz="1400" b="1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Max_batches</a:t>
            </a:r>
            <a:r>
              <a:rPr lang="en-US" sz="1400" b="1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= 2000</a:t>
            </a:r>
          </a:p>
          <a:p>
            <a:pPr lvl="0" algn="just"/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Parameter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ini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menunjukkan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berapa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banyak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pengulangan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akan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dilakukan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oleh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sistem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selama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training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berlangsung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hingga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file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bobot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dapat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200" dirty="0" err="1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hasilkan</a:t>
            </a:r>
            <a:r>
              <a:rPr lang="en-US" sz="1200" dirty="0">
                <a:solidFill>
                  <a:schemeClr val="accent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1E7DFD-6770-4198-881A-4BDB0843AD21}"/>
              </a:ext>
            </a:extLst>
          </p:cNvPr>
          <p:cNvSpPr/>
          <p:nvPr/>
        </p:nvSpPr>
        <p:spPr>
          <a:xfrm>
            <a:off x="229756" y="1502031"/>
            <a:ext cx="687914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Parameter yang </a:t>
            </a:r>
            <a:r>
              <a:rPr lang="en-US" sz="24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digunakan</a:t>
            </a:r>
            <a:endParaRPr lang="en-US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1646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507803" y="311631"/>
            <a:ext cx="568419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266715 w 6830568"/>
              <a:gd name="connsiteY2" fmla="*/ 671013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6266715" y="671013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869212" y="355006"/>
            <a:ext cx="52024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Analisis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kinerja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B608C6-5062-4ACF-A32E-B5DC60932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62" y="1441439"/>
            <a:ext cx="5052060" cy="20193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84D7217-0AE4-4A54-9E8A-705FE7F732D1}"/>
              </a:ext>
            </a:extLst>
          </p:cNvPr>
          <p:cNvSpPr/>
          <p:nvPr/>
        </p:nvSpPr>
        <p:spPr>
          <a:xfrm>
            <a:off x="3423266" y="1427014"/>
            <a:ext cx="26727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Iterasi</a:t>
            </a:r>
            <a:endParaRPr 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E364F7-5257-40B5-9F07-E54EEBD8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62" y="3970020"/>
            <a:ext cx="5013960" cy="2095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6CABE6-9434-4F46-946B-E1C9E0EE3C3A}"/>
              </a:ext>
            </a:extLst>
          </p:cNvPr>
          <p:cNvSpPr/>
          <p:nvPr/>
        </p:nvSpPr>
        <p:spPr>
          <a:xfrm>
            <a:off x="3423266" y="4076656"/>
            <a:ext cx="26727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Iterasi</a:t>
            </a:r>
            <a:endParaRPr 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7BC493-E1F4-43D3-95DC-1DA7BA858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17" y="3977640"/>
            <a:ext cx="4968240" cy="20802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287DEB8-A303-4E4D-AAA2-FA6731F060A1}"/>
              </a:ext>
            </a:extLst>
          </p:cNvPr>
          <p:cNvSpPr/>
          <p:nvPr/>
        </p:nvSpPr>
        <p:spPr>
          <a:xfrm>
            <a:off x="8755920" y="4076095"/>
            <a:ext cx="26727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4000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Iterasi</a:t>
            </a:r>
            <a:endParaRPr 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7505BEE-082F-41EA-8089-7CC713AF43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8" b="27989"/>
          <a:stretch/>
        </p:blipFill>
        <p:spPr>
          <a:xfrm>
            <a:off x="6216141" y="1435111"/>
            <a:ext cx="5079557" cy="2019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ECC557-7F36-47D0-AB67-0D60A7FA751F}"/>
              </a:ext>
            </a:extLst>
          </p:cNvPr>
          <p:cNvSpPr/>
          <p:nvPr/>
        </p:nvSpPr>
        <p:spPr>
          <a:xfrm>
            <a:off x="8755920" y="1484521"/>
            <a:ext cx="26727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000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Iterasi</a:t>
            </a:r>
            <a:endParaRPr 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411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995160" y="311631"/>
            <a:ext cx="519684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7677511" y="355006"/>
            <a:ext cx="43941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Rumusan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Masalah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5610B3-E239-4B49-94B2-78D5365B5104}"/>
              </a:ext>
            </a:extLst>
          </p:cNvPr>
          <p:cNvGrpSpPr/>
          <p:nvPr/>
        </p:nvGrpSpPr>
        <p:grpSpPr>
          <a:xfrm>
            <a:off x="6670277" y="1515591"/>
            <a:ext cx="4991371" cy="4121663"/>
            <a:chOff x="5617294" y="1329657"/>
            <a:chExt cx="3493222" cy="28845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0BE5E-AFEA-4155-80A8-587614D40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7294" y="1943331"/>
              <a:ext cx="1796149" cy="2270881"/>
            </a:xfrm>
            <a:prstGeom prst="rect">
              <a:avLst/>
            </a:prstGeom>
          </p:spPr>
        </p:pic>
        <p:pic>
          <p:nvPicPr>
            <p:cNvPr id="19" name="Picture 2" descr="Image result for magnifier vector png">
              <a:extLst>
                <a:ext uri="{FF2B5EF4-FFF2-40B4-BE49-F238E27FC236}">
                  <a16:creationId xmlns:a16="http://schemas.microsoft.com/office/drawing/2014/main" id="{4AF60226-6147-4403-848A-2A1443546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5560" y="1329657"/>
              <a:ext cx="2724956" cy="2831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28C522-B2B5-4870-9A9F-297EEC093567}"/>
              </a:ext>
            </a:extLst>
          </p:cNvPr>
          <p:cNvCxnSpPr/>
          <p:nvPr/>
        </p:nvCxnSpPr>
        <p:spPr>
          <a:xfrm>
            <a:off x="6306312" y="1597407"/>
            <a:ext cx="0" cy="42634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D846982-1C21-4A42-982F-95C230E78F85}"/>
              </a:ext>
            </a:extLst>
          </p:cNvPr>
          <p:cNvSpPr/>
          <p:nvPr/>
        </p:nvSpPr>
        <p:spPr>
          <a:xfrm>
            <a:off x="120337" y="4122737"/>
            <a:ext cx="5262880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0"/>
              </a:spcAft>
            </a:pPr>
            <a:r>
              <a:rPr lang="en-US" sz="2400" dirty="0" err="1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US" sz="24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deteksi</a:t>
            </a:r>
            <a:r>
              <a:rPr lang="en-US" sz="24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perhitungan</a:t>
            </a:r>
            <a:r>
              <a:rPr lang="en-US" sz="24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24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larva </a:t>
            </a:r>
            <a:r>
              <a:rPr lang="en-US" sz="2400" dirty="0" err="1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rajungan</a:t>
            </a:r>
            <a:r>
              <a:rPr lang="en-US" sz="24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kolam</a:t>
            </a:r>
            <a:r>
              <a:rPr lang="en-US" sz="24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pemeliharaan</a:t>
            </a:r>
            <a:r>
              <a:rPr lang="en-US" sz="24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3200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8685D3-C076-4AA5-82F9-3FF10AB21A7C}"/>
              </a:ext>
            </a:extLst>
          </p:cNvPr>
          <p:cNvSpPr/>
          <p:nvPr/>
        </p:nvSpPr>
        <p:spPr>
          <a:xfrm>
            <a:off x="882852" y="1753565"/>
            <a:ext cx="5262880" cy="1655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Bagaimana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cara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mendeteksi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menghitung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larva 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rajungan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kamera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atas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air 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metode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object detection ?</a:t>
            </a: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370D3-26BF-42C0-9AC7-3AA7E64FC2D8}"/>
              </a:ext>
            </a:extLst>
          </p:cNvPr>
          <p:cNvSpPr/>
          <p:nvPr/>
        </p:nvSpPr>
        <p:spPr>
          <a:xfrm>
            <a:off x="120337" y="1598907"/>
            <a:ext cx="8082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F7FB1E-C813-41E9-B5BB-1DAF349501F7}"/>
              </a:ext>
            </a:extLst>
          </p:cNvPr>
          <p:cNvSpPr/>
          <p:nvPr/>
        </p:nvSpPr>
        <p:spPr>
          <a:xfrm>
            <a:off x="5316305" y="4074391"/>
            <a:ext cx="8082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700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995160" y="311631"/>
            <a:ext cx="519684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7938608" y="355006"/>
            <a:ext cx="41330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Tujuan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Penelitian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Picture 2" descr="Image result for tujuan penelitian vector png">
            <a:extLst>
              <a:ext uri="{FF2B5EF4-FFF2-40B4-BE49-F238E27FC236}">
                <a16:creationId xmlns:a16="http://schemas.microsoft.com/office/drawing/2014/main" id="{4C9794A6-DD87-48DC-A8B3-16EFC586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30" y="1124447"/>
            <a:ext cx="1973939" cy="21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78628F-19CD-4181-B2CC-4D98E890282A}"/>
              </a:ext>
            </a:extLst>
          </p:cNvPr>
          <p:cNvSpPr/>
          <p:nvPr/>
        </p:nvSpPr>
        <p:spPr>
          <a:xfrm>
            <a:off x="1585720" y="3507947"/>
            <a:ext cx="9845041" cy="2050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id-ID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Untuk membuat sistem yang dapat digunakan mendeteksi dan menghitung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larva rajungan menggunakan metode </a:t>
            </a:r>
            <a:r>
              <a:rPr lang="id-ID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object detection</a:t>
            </a:r>
            <a:endParaRPr lang="en-US" sz="2400" i="1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sz="24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Untuk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mendeteksi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menghitung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larva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rajungan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kolam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pemeliharaan</a:t>
            </a:r>
            <a:endParaRPr lang="en-US" sz="24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CBAD50-941E-46A8-8D5A-A8054A39F5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507947"/>
            <a:ext cx="808480" cy="8363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9CD8162-E4F5-4C9B-A7DA-F88C1D0798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4753202"/>
            <a:ext cx="808480" cy="8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995160" y="311631"/>
            <a:ext cx="519684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002215" y="355006"/>
            <a:ext cx="40694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Batasan </a:t>
            </a:r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Masalah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69E382-FAE5-4136-962A-B6B10355A0D8}"/>
              </a:ext>
            </a:extLst>
          </p:cNvPr>
          <p:cNvGrpSpPr/>
          <p:nvPr/>
        </p:nvGrpSpPr>
        <p:grpSpPr>
          <a:xfrm>
            <a:off x="487680" y="1767568"/>
            <a:ext cx="8826605" cy="568960"/>
            <a:chOff x="944880" y="1605280"/>
            <a:chExt cx="8826605" cy="5689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2CD4C9A-9A80-445C-8394-B2E23952AB95}"/>
                </a:ext>
              </a:extLst>
            </p:cNvPr>
            <p:cNvSpPr/>
            <p:nvPr/>
          </p:nvSpPr>
          <p:spPr>
            <a:xfrm>
              <a:off x="944880" y="1605280"/>
              <a:ext cx="568960" cy="56896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B7D26B-C005-48A0-86E5-6C52B5DBF144}"/>
                </a:ext>
              </a:extLst>
            </p:cNvPr>
            <p:cNvSpPr/>
            <p:nvPr/>
          </p:nvSpPr>
          <p:spPr>
            <a:xfrm>
              <a:off x="1513840" y="1654760"/>
              <a:ext cx="8257645" cy="470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Objek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penelitian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berupa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larva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kepiting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rajungan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di BPBAP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Takalar</a:t>
              </a:r>
              <a:endParaRPr lang="en-US" sz="32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5405BE-C7EC-4ADC-956E-D24827995B81}"/>
              </a:ext>
            </a:extLst>
          </p:cNvPr>
          <p:cNvGrpSpPr/>
          <p:nvPr/>
        </p:nvGrpSpPr>
        <p:grpSpPr>
          <a:xfrm>
            <a:off x="1308265" y="2692234"/>
            <a:ext cx="9575469" cy="863250"/>
            <a:chOff x="1300811" y="2957183"/>
            <a:chExt cx="9575469" cy="86325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7CF77D0-6373-422C-8324-DB49AF7B8787}"/>
                </a:ext>
              </a:extLst>
            </p:cNvPr>
            <p:cNvSpPr/>
            <p:nvPr/>
          </p:nvSpPr>
          <p:spPr>
            <a:xfrm>
              <a:off x="1300811" y="2976880"/>
              <a:ext cx="568960" cy="5689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CC08B2-EC89-4567-A44B-BB43187209CD}"/>
                </a:ext>
              </a:extLst>
            </p:cNvPr>
            <p:cNvSpPr/>
            <p:nvPr/>
          </p:nvSpPr>
          <p:spPr>
            <a:xfrm>
              <a:off x="1894840" y="2957183"/>
              <a:ext cx="8981440" cy="863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07000"/>
                </a:lnSpc>
                <a:spcAft>
                  <a:spcPts val="0"/>
                </a:spcAft>
              </a:pP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Perhitungan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jumlah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larva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kepiting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rajungan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mendeteksi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jumlah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larva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rajungan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pada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sebuah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wadah</a:t>
              </a:r>
              <a:endParaRPr lang="en-US" sz="32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5C9801-5BC7-41FA-B71D-E7CED8324B8A}"/>
              </a:ext>
            </a:extLst>
          </p:cNvPr>
          <p:cNvGrpSpPr/>
          <p:nvPr/>
        </p:nvGrpSpPr>
        <p:grpSpPr>
          <a:xfrm>
            <a:off x="2862745" y="3957256"/>
            <a:ext cx="6025903" cy="568960"/>
            <a:chOff x="2113611" y="4144597"/>
            <a:chExt cx="6025903" cy="56896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8EC3E69-36D1-44F6-BA25-8B8D46141AA8}"/>
                </a:ext>
              </a:extLst>
            </p:cNvPr>
            <p:cNvSpPr/>
            <p:nvPr/>
          </p:nvSpPr>
          <p:spPr>
            <a:xfrm>
              <a:off x="2113611" y="4144597"/>
              <a:ext cx="568960" cy="56896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574970-CA3E-46AF-9047-D66698E82431}"/>
                </a:ext>
              </a:extLst>
            </p:cNvPr>
            <p:cNvSpPr/>
            <p:nvPr/>
          </p:nvSpPr>
          <p:spPr>
            <a:xfrm>
              <a:off x="2682571" y="4169337"/>
              <a:ext cx="5456943" cy="470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Objek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dideteksi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berupa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gambar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sz="32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000CEE-268A-4683-A876-A8E80790FCD9}"/>
              </a:ext>
            </a:extLst>
          </p:cNvPr>
          <p:cNvGrpSpPr/>
          <p:nvPr/>
        </p:nvGrpSpPr>
        <p:grpSpPr>
          <a:xfrm>
            <a:off x="3961646" y="4927988"/>
            <a:ext cx="7323935" cy="1017245"/>
            <a:chOff x="2113611" y="4144597"/>
            <a:chExt cx="7323935" cy="10172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B0DB9B-8695-4764-9DC3-6FDB2E9671EA}"/>
                </a:ext>
              </a:extLst>
            </p:cNvPr>
            <p:cNvSpPr/>
            <p:nvPr/>
          </p:nvSpPr>
          <p:spPr>
            <a:xfrm>
              <a:off x="2113611" y="4144597"/>
              <a:ext cx="568960" cy="56896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E9A6E0-9880-442A-8BA4-01EBB6161D2F}"/>
                </a:ext>
              </a:extLst>
            </p:cNvPr>
            <p:cNvSpPr/>
            <p:nvPr/>
          </p:nvSpPr>
          <p:spPr>
            <a:xfrm>
              <a:off x="2738020" y="4194077"/>
              <a:ext cx="6699526" cy="9677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Pengambilan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data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dilakukan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pada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siang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hari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kondisi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objek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terlihat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jelas</a:t>
              </a:r>
              <a:r>
                <a:rPr lang="en-US" sz="2400" dirty="0">
                  <a:solidFill>
                    <a:schemeClr val="accent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sz="3200" dirty="0">
                <a:solidFill>
                  <a:schemeClr val="accent1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47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720840" y="311631"/>
            <a:ext cx="547116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7540551" y="355006"/>
            <a:ext cx="45311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Tahapan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Penelitian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9E295171-9781-4C84-B05E-FAE1BBC1F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333755"/>
              </p:ext>
            </p:extLst>
          </p:nvPr>
        </p:nvGraphicFramePr>
        <p:xfrm>
          <a:off x="1609007" y="1308735"/>
          <a:ext cx="8973985" cy="4240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479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6720840" y="311631"/>
            <a:ext cx="547116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7733809" y="355006"/>
            <a:ext cx="43378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Pengambilan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Data</a:t>
            </a:r>
          </a:p>
        </p:txBody>
      </p:sp>
      <p:pic>
        <p:nvPicPr>
          <p:cNvPr id="2" name="d">
            <a:hlinkClick r:id="" action="ppaction://media"/>
            <a:extLst>
              <a:ext uri="{FF2B5EF4-FFF2-40B4-BE49-F238E27FC236}">
                <a16:creationId xmlns:a16="http://schemas.microsoft.com/office/drawing/2014/main" id="{592A944C-CDEC-41D7-AA3D-A53AA4ACF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337" y="1605036"/>
            <a:ext cx="1825607" cy="3318499"/>
          </a:xfrm>
          <a:prstGeom prst="rect">
            <a:avLst/>
          </a:prstGeom>
        </p:spPr>
      </p:pic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2138E5E7-6336-42B5-BBE6-CEDB425644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0337" y="5058333"/>
            <a:ext cx="3082451" cy="1733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80DC2-5C2B-4BD3-AB02-FF9091904B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1"/>
          <a:stretch/>
        </p:blipFill>
        <p:spPr>
          <a:xfrm>
            <a:off x="2032360" y="3203795"/>
            <a:ext cx="2717157" cy="1733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8B7E76-4577-4A6E-86C4-F455117187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14" y="1317028"/>
            <a:ext cx="3200400" cy="213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8BED4E-D604-45FC-B974-8368FB2927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893" y="4992245"/>
            <a:ext cx="2476149" cy="12380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719959-5898-46CF-A51F-0BD7A36F9B8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0" b="7728"/>
          <a:stretch/>
        </p:blipFill>
        <p:spPr>
          <a:xfrm>
            <a:off x="8080711" y="1289418"/>
            <a:ext cx="3988687" cy="2133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2373B8-6F81-48EE-B80D-6FEA0FC0A1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59" y="1326074"/>
            <a:ext cx="2717157" cy="1811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CFA910-90D3-4D1D-A3D8-94CA12C5A6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11" y="3478646"/>
            <a:ext cx="3990652" cy="26604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8AD1520-C34D-4EE9-B477-0984A193065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99" r="41150" b="13810"/>
          <a:stretch/>
        </p:blipFill>
        <p:spPr>
          <a:xfrm>
            <a:off x="4814914" y="3512525"/>
            <a:ext cx="3200400" cy="14313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3D252F-F08F-4D77-9C9C-802AC35A12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06" y="5005747"/>
            <a:ext cx="2180355" cy="122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9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4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DE811E0-8C1C-4B73-B1A6-D6F2C8C314AA}"/>
              </a:ext>
            </a:extLst>
          </p:cNvPr>
          <p:cNvSpPr/>
          <p:nvPr/>
        </p:nvSpPr>
        <p:spPr>
          <a:xfrm flipH="1" flipV="1">
            <a:off x="7695406" y="311631"/>
            <a:ext cx="4496594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901581 w 6830568"/>
              <a:gd name="connsiteY2" fmla="*/ 678635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901581" y="678635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322175" y="355006"/>
            <a:ext cx="37494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i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Extract</a:t>
            </a:r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Gambar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2138E5E7-6336-42B5-BBE6-CEDB425644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30" y="1501065"/>
            <a:ext cx="3819482" cy="2148458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DFDF87C-919F-4EBE-A686-E09B184AC10F}"/>
              </a:ext>
            </a:extLst>
          </p:cNvPr>
          <p:cNvSpPr/>
          <p:nvPr/>
        </p:nvSpPr>
        <p:spPr>
          <a:xfrm rot="16200000">
            <a:off x="2746525" y="2258303"/>
            <a:ext cx="2866158" cy="633984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extract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3C71E-893E-432E-970C-7314AB00CF04}"/>
              </a:ext>
            </a:extLst>
          </p:cNvPr>
          <p:cNvSpPr/>
          <p:nvPr/>
        </p:nvSpPr>
        <p:spPr>
          <a:xfrm>
            <a:off x="43130" y="3904839"/>
            <a:ext cx="45581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ffmpeg</a:t>
            </a:r>
            <a:r>
              <a:rPr lang="en-US" sz="12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2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larva.mp4 -</a:t>
            </a:r>
            <a:r>
              <a:rPr lang="en-US" sz="12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vf</a:t>
            </a:r>
            <a:r>
              <a:rPr lang="en-US" sz="12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fps=1/1 extract%02d.jpg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E31608-43E9-464A-BABF-1F4B82AD570E}"/>
              </a:ext>
            </a:extLst>
          </p:cNvPr>
          <p:cNvSpPr/>
          <p:nvPr/>
        </p:nvSpPr>
        <p:spPr>
          <a:xfrm>
            <a:off x="263577" y="4291572"/>
            <a:ext cx="3888790" cy="2445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FFMPEG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library-library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mengelola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2400" i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multimedia</a:t>
            </a:r>
            <a:r>
              <a:rPr lang="en-US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7B450C-9B51-4494-A78B-454625ED4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1243" y="1285743"/>
            <a:ext cx="7590757" cy="46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0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</TotalTime>
  <Words>2571</Words>
  <Application>Microsoft Office PowerPoint</Application>
  <PresentationFormat>Widescreen</PresentationFormat>
  <Paragraphs>441</Paragraphs>
  <Slides>39</Slides>
  <Notes>21</Notes>
  <HiddenSlides>8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Cambria Math</vt:lpstr>
      <vt:lpstr>Courier New</vt:lpstr>
      <vt:lpstr>Symbol</vt:lpstr>
      <vt:lpstr>Times New Roman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Arief w2211</dc:creator>
  <cp:lastModifiedBy>Arief w2211</cp:lastModifiedBy>
  <cp:revision>73</cp:revision>
  <dcterms:created xsi:type="dcterms:W3CDTF">2019-12-08T12:48:15Z</dcterms:created>
  <dcterms:modified xsi:type="dcterms:W3CDTF">2019-12-12T00:56:12Z</dcterms:modified>
</cp:coreProperties>
</file>